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3" r:id="rId4"/>
    <p:sldId id="260" r:id="rId5"/>
    <p:sldId id="259" r:id="rId6"/>
    <p:sldId id="261" r:id="rId7"/>
    <p:sldId id="262" r:id="rId8"/>
    <p:sldId id="264"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7AE7922E-71B6-47AD-8750-9289B3574E3A}" type="datetimeFigureOut">
              <a:rPr lang="ru-RU" smtClean="0"/>
              <a:t>02.03.2016</a:t>
            </a:fld>
            <a:endParaRPr lang="ru-RU"/>
          </a:p>
        </p:txBody>
      </p:sp>
      <p:sp>
        <p:nvSpPr>
          <p:cNvPr id="8" name="Slide Number Placeholder 7"/>
          <p:cNvSpPr>
            <a:spLocks noGrp="1"/>
          </p:cNvSpPr>
          <p:nvPr>
            <p:ph type="sldNum" sz="quarter" idx="11"/>
          </p:nvPr>
        </p:nvSpPr>
        <p:spPr/>
        <p:txBody>
          <a:bodyPr/>
          <a:lstStyle/>
          <a:p>
            <a:fld id="{7FA11F60-D0AE-4C01-96B2-4DDE6692C117}"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AE7922E-71B6-47AD-8750-9289B3574E3A}" type="datetimeFigureOut">
              <a:rPr lang="ru-RU" smtClean="0"/>
              <a:t>02.03.2016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FA11F60-D0AE-4C01-96B2-4DDE6692C11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AE7922E-71B6-47AD-8750-9289B3574E3A}" type="datetimeFigureOut">
              <a:rPr lang="ru-RU" smtClean="0"/>
              <a:t>02.03.2016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FA11F60-D0AE-4C01-96B2-4DDE6692C11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7AE7922E-71B6-47AD-8750-9289B3574E3A}" type="datetimeFigureOut">
              <a:rPr lang="ru-RU" smtClean="0"/>
              <a:t>02.03.2016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FA11F60-D0AE-4C01-96B2-4DDE6692C11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AE7922E-71B6-47AD-8750-9289B3574E3A}" type="datetimeFigureOut">
              <a:rPr lang="ru-RU" smtClean="0"/>
              <a:t>02.03.2016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FA11F60-D0AE-4C01-96B2-4DDE6692C117}"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7AE7922E-71B6-47AD-8750-9289B3574E3A}" type="datetimeFigureOut">
              <a:rPr lang="ru-RU" smtClean="0"/>
              <a:t>02.03.2016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FA11F60-D0AE-4C01-96B2-4DDE6692C117}"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7AE7922E-71B6-47AD-8750-9289B3574E3A}" type="datetimeFigureOut">
              <a:rPr lang="ru-RU" smtClean="0"/>
              <a:t>02.03.2016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FA11F60-D0AE-4C01-96B2-4DDE6692C117}"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AE7922E-71B6-47AD-8750-9289B3574E3A}" type="datetimeFigureOut">
              <a:rPr lang="ru-RU" smtClean="0"/>
              <a:t>02.03.2016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FA11F60-D0AE-4C01-96B2-4DDE6692C11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7922E-71B6-47AD-8750-9289B3574E3A}" type="datetimeFigureOut">
              <a:rPr lang="ru-RU" smtClean="0"/>
              <a:t>02.03.2016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FA11F60-D0AE-4C01-96B2-4DDE6692C11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AE7922E-71B6-47AD-8750-9289B3574E3A}" type="datetimeFigureOut">
              <a:rPr lang="ru-RU" smtClean="0"/>
              <a:t>02.03.2016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FA11F60-D0AE-4C01-96B2-4DDE6692C11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AE7922E-71B6-47AD-8750-9289B3574E3A}" type="datetimeFigureOut">
              <a:rPr lang="ru-RU" smtClean="0"/>
              <a:t>02.03.2016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FA11F60-D0AE-4C01-96B2-4DDE6692C11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AE7922E-71B6-47AD-8750-9289B3574E3A}" type="datetimeFigureOut">
              <a:rPr lang="ru-RU" smtClean="0"/>
              <a:t>02.03.2016</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FA11F60-D0AE-4C01-96B2-4DDE6692C117}"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5400" b="1" dirty="0">
                <a:effectLst/>
              </a:rPr>
              <a:t>Организация</a:t>
            </a:r>
            <a:r>
              <a:rPr lang="ru-RU" sz="5400" dirty="0">
                <a:effectLst/>
              </a:rPr>
              <a:t/>
            </a:r>
            <a:br>
              <a:rPr lang="ru-RU" sz="5400" dirty="0">
                <a:effectLst/>
              </a:rPr>
            </a:br>
            <a:r>
              <a:rPr lang="ru-RU" sz="5400" b="1" dirty="0">
                <a:effectLst/>
              </a:rPr>
              <a:t>трудоустройства несовершеннолетних граждан</a:t>
            </a:r>
            <a:endParaRPr lang="ru-RU" sz="5400" dirty="0"/>
          </a:p>
        </p:txBody>
      </p:sp>
      <p:sp>
        <p:nvSpPr>
          <p:cNvPr id="3" name="Подзаголовок 2"/>
          <p:cNvSpPr>
            <a:spLocks noGrp="1"/>
          </p:cNvSpPr>
          <p:nvPr>
            <p:ph type="subTitle" idx="1"/>
          </p:nvPr>
        </p:nvSpPr>
        <p:spPr/>
        <p:txBody>
          <a:bodyPr>
            <a:normAutofit fontScale="92500" lnSpcReduction="10000"/>
          </a:bodyPr>
          <a:lstStyle/>
          <a:p>
            <a:r>
              <a:rPr lang="ru-RU" dirty="0" smtClean="0"/>
              <a:t>Методические рекомендации</a:t>
            </a:r>
          </a:p>
          <a:p>
            <a:r>
              <a:rPr lang="ru-RU" dirty="0" smtClean="0"/>
              <a:t>г. Покачи</a:t>
            </a:r>
          </a:p>
          <a:p>
            <a:r>
              <a:rPr lang="ru-RU" dirty="0" smtClean="0"/>
              <a:t>2016</a:t>
            </a:r>
            <a:endParaRPr lang="ru-RU" dirty="0"/>
          </a:p>
        </p:txBody>
      </p:sp>
    </p:spTree>
    <p:extLst>
      <p:ext uri="{BB962C8B-B14F-4D97-AF65-F5344CB8AC3E}">
        <p14:creationId xmlns:p14="http://schemas.microsoft.com/office/powerpoint/2010/main" val="4102863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кругленный прямоугольник 2"/>
          <p:cNvSpPr/>
          <p:nvPr/>
        </p:nvSpPr>
        <p:spPr>
          <a:xfrm>
            <a:off x="1691680" y="692696"/>
            <a:ext cx="6120680" cy="36004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Возраст</a:t>
            </a:r>
            <a:endParaRPr lang="ru-RU" sz="1100">
              <a:effectLst/>
              <a:latin typeface="Calibri"/>
              <a:ea typeface="Calibri"/>
              <a:cs typeface="Times New Roman"/>
            </a:endParaRPr>
          </a:p>
        </p:txBody>
      </p:sp>
      <p:sp>
        <p:nvSpPr>
          <p:cNvPr id="4" name="Скругленный прямоугольник 3"/>
          <p:cNvSpPr/>
          <p:nvPr/>
        </p:nvSpPr>
        <p:spPr>
          <a:xfrm>
            <a:off x="1619672" y="1427376"/>
            <a:ext cx="1090930" cy="34544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dirty="0">
                <a:effectLst/>
                <a:latin typeface="Times New Roman"/>
                <a:ea typeface="Times New Roman"/>
                <a:cs typeface="Times New Roman"/>
              </a:rPr>
              <a:t>До 14 лет</a:t>
            </a:r>
            <a:endParaRPr lang="ru-RU" sz="1100" dirty="0">
              <a:effectLst/>
              <a:latin typeface="Calibri"/>
              <a:ea typeface="Calibri"/>
              <a:cs typeface="Times New Roman"/>
            </a:endParaRPr>
          </a:p>
        </p:txBody>
      </p:sp>
      <p:sp>
        <p:nvSpPr>
          <p:cNvPr id="5" name="Скругленный прямоугольник 4"/>
          <p:cNvSpPr/>
          <p:nvPr/>
        </p:nvSpPr>
        <p:spPr>
          <a:xfrm>
            <a:off x="3193038" y="1427376"/>
            <a:ext cx="1090930" cy="34544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ru-RU" sz="1200" b="1" i="0" u="none" strike="noStrike" kern="0" cap="none" spc="0" normalizeH="0" baseline="0" noProof="0" dirty="0">
                <a:ln>
                  <a:noFill/>
                </a:ln>
                <a:solidFill>
                  <a:sysClr val="windowText" lastClr="000000"/>
                </a:solidFill>
                <a:effectLst/>
                <a:uLnTx/>
                <a:uFillTx/>
                <a:latin typeface="Times New Roman"/>
                <a:ea typeface="Times New Roman"/>
                <a:cs typeface="Times New Roman"/>
              </a:rPr>
              <a:t>14 лет</a:t>
            </a:r>
            <a:endParaRPr kumimoji="0" lang="ru-RU" sz="1100" b="0" i="0" u="none" strike="noStrike" kern="0" cap="none" spc="0" normalizeH="0" baseline="0" noProof="0" dirty="0">
              <a:ln>
                <a:noFill/>
              </a:ln>
              <a:solidFill>
                <a:sysClr val="windowText" lastClr="000000"/>
              </a:solidFill>
              <a:effectLst/>
              <a:uLnTx/>
              <a:uFillTx/>
              <a:latin typeface="Calibri"/>
              <a:ea typeface="Calibri"/>
              <a:cs typeface="Times New Roman"/>
            </a:endParaRPr>
          </a:p>
        </p:txBody>
      </p:sp>
      <p:sp>
        <p:nvSpPr>
          <p:cNvPr id="6" name="Скругленный прямоугольник 5"/>
          <p:cNvSpPr/>
          <p:nvPr/>
        </p:nvSpPr>
        <p:spPr>
          <a:xfrm>
            <a:off x="4901163" y="1427376"/>
            <a:ext cx="1183005" cy="344805"/>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ru-RU" sz="1200" b="1" i="0" u="none" strike="noStrike" kern="0" cap="none" spc="0" normalizeH="0" baseline="0" noProof="0">
                <a:ln>
                  <a:noFill/>
                </a:ln>
                <a:solidFill>
                  <a:sysClr val="windowText" lastClr="000000"/>
                </a:solidFill>
                <a:effectLst/>
                <a:uLnTx/>
                <a:uFillTx/>
                <a:latin typeface="Times New Roman"/>
                <a:ea typeface="Calibri"/>
                <a:cs typeface="Times New Roman"/>
              </a:rPr>
              <a:t>15 лет</a:t>
            </a:r>
            <a:endParaRPr kumimoji="0" lang="ru-RU"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sp>
        <p:nvSpPr>
          <p:cNvPr id="7" name="Скругленный прямоугольник 6"/>
          <p:cNvSpPr/>
          <p:nvPr/>
        </p:nvSpPr>
        <p:spPr>
          <a:xfrm>
            <a:off x="6721430" y="1437612"/>
            <a:ext cx="1090930" cy="34544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dirty="0">
                <a:effectLst/>
                <a:latin typeface="Times New Roman"/>
                <a:ea typeface="Times New Roman"/>
                <a:cs typeface="Times New Roman"/>
              </a:rPr>
              <a:t>16 лет</a:t>
            </a:r>
            <a:endParaRPr lang="ru-RU" sz="1100" dirty="0">
              <a:effectLst/>
              <a:latin typeface="Calibri"/>
              <a:ea typeface="Calibri"/>
              <a:cs typeface="Times New Roman"/>
            </a:endParaRPr>
          </a:p>
        </p:txBody>
      </p:sp>
      <p:cxnSp>
        <p:nvCxnSpPr>
          <p:cNvPr id="8" name="Прямая со стрелкой 7"/>
          <p:cNvCxnSpPr/>
          <p:nvPr/>
        </p:nvCxnSpPr>
        <p:spPr>
          <a:xfrm>
            <a:off x="5508104" y="1052736"/>
            <a:ext cx="0" cy="3536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Прямая со стрелкой 10"/>
          <p:cNvCxnSpPr/>
          <p:nvPr/>
        </p:nvCxnSpPr>
        <p:spPr>
          <a:xfrm>
            <a:off x="7308304" y="1052736"/>
            <a:ext cx="0" cy="3536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Прямая со стрелкой 11"/>
          <p:cNvCxnSpPr/>
          <p:nvPr/>
        </p:nvCxnSpPr>
        <p:spPr>
          <a:xfrm>
            <a:off x="3738503" y="1062998"/>
            <a:ext cx="0" cy="3536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Прямая со стрелкой 12"/>
          <p:cNvCxnSpPr/>
          <p:nvPr/>
        </p:nvCxnSpPr>
        <p:spPr>
          <a:xfrm>
            <a:off x="2150241" y="1073681"/>
            <a:ext cx="0" cy="3536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Скругленный прямоугольник 13"/>
          <p:cNvSpPr/>
          <p:nvPr/>
        </p:nvSpPr>
        <p:spPr>
          <a:xfrm>
            <a:off x="1475656" y="2132856"/>
            <a:ext cx="1413510" cy="575945"/>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dirty="0">
                <a:effectLst/>
                <a:latin typeface="Times New Roman"/>
                <a:ea typeface="Times New Roman"/>
                <a:cs typeface="Times New Roman"/>
              </a:rPr>
              <a:t>Без ограничения</a:t>
            </a:r>
            <a:endParaRPr lang="ru-RU" sz="1100" dirty="0">
              <a:effectLst/>
              <a:latin typeface="Calibri"/>
              <a:ea typeface="Calibri"/>
              <a:cs typeface="Times New Roman"/>
            </a:endParaRPr>
          </a:p>
        </p:txBody>
      </p:sp>
      <p:sp>
        <p:nvSpPr>
          <p:cNvPr id="15" name="Скругленный прямоугольник 14"/>
          <p:cNvSpPr/>
          <p:nvPr/>
        </p:nvSpPr>
        <p:spPr>
          <a:xfrm>
            <a:off x="3071143" y="2132856"/>
            <a:ext cx="1428849" cy="34544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Учащийся</a:t>
            </a:r>
            <a:endParaRPr lang="ru-RU" sz="1100">
              <a:effectLst/>
              <a:latin typeface="Calibri"/>
              <a:ea typeface="Calibri"/>
              <a:cs typeface="Times New Roman"/>
            </a:endParaRPr>
          </a:p>
        </p:txBody>
      </p:sp>
      <p:sp>
        <p:nvSpPr>
          <p:cNvPr id="16" name="Скругленный прямоугольник 15"/>
          <p:cNvSpPr/>
          <p:nvPr/>
        </p:nvSpPr>
        <p:spPr>
          <a:xfrm>
            <a:off x="4735046" y="2132856"/>
            <a:ext cx="1421130" cy="760095"/>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dirty="0">
                <a:effectLst/>
                <a:latin typeface="Times New Roman"/>
                <a:ea typeface="Times New Roman"/>
                <a:cs typeface="Times New Roman"/>
              </a:rPr>
              <a:t>Получивший основное общее образование</a:t>
            </a:r>
            <a:endParaRPr lang="ru-RU" sz="1100" dirty="0">
              <a:effectLst/>
              <a:latin typeface="Calibri"/>
              <a:ea typeface="Calibri"/>
              <a:cs typeface="Times New Roman"/>
            </a:endParaRPr>
          </a:p>
        </p:txBody>
      </p:sp>
      <p:sp>
        <p:nvSpPr>
          <p:cNvPr id="17" name="Скругленный прямоугольник 16"/>
          <p:cNvSpPr/>
          <p:nvPr/>
        </p:nvSpPr>
        <p:spPr>
          <a:xfrm>
            <a:off x="6598557" y="2132856"/>
            <a:ext cx="1336675" cy="65278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Без ограничения</a:t>
            </a:r>
            <a:endParaRPr lang="ru-RU" sz="1100">
              <a:effectLst/>
              <a:latin typeface="Calibri"/>
              <a:ea typeface="Calibri"/>
              <a:cs typeface="Times New Roman"/>
            </a:endParaRPr>
          </a:p>
        </p:txBody>
      </p:sp>
      <p:cxnSp>
        <p:nvCxnSpPr>
          <p:cNvPr id="18" name="Прямая со стрелкой 17"/>
          <p:cNvCxnSpPr/>
          <p:nvPr/>
        </p:nvCxnSpPr>
        <p:spPr>
          <a:xfrm>
            <a:off x="2166767" y="1779161"/>
            <a:ext cx="0" cy="3536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Прямая со стрелкой 18"/>
          <p:cNvCxnSpPr/>
          <p:nvPr/>
        </p:nvCxnSpPr>
        <p:spPr>
          <a:xfrm>
            <a:off x="3738503" y="1772180"/>
            <a:ext cx="0" cy="3536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Прямая со стрелкой 19"/>
          <p:cNvCxnSpPr/>
          <p:nvPr/>
        </p:nvCxnSpPr>
        <p:spPr>
          <a:xfrm>
            <a:off x="5508104" y="1772181"/>
            <a:ext cx="0" cy="3536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Прямая со стрелкой 20"/>
          <p:cNvCxnSpPr/>
          <p:nvPr/>
        </p:nvCxnSpPr>
        <p:spPr>
          <a:xfrm>
            <a:off x="7308304" y="1777630"/>
            <a:ext cx="0" cy="3536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 name="Прямоугольник 1"/>
          <p:cNvSpPr/>
          <p:nvPr/>
        </p:nvSpPr>
        <p:spPr>
          <a:xfrm>
            <a:off x="2376264" y="0"/>
            <a:ext cx="4572000" cy="584775"/>
          </a:xfrm>
          <a:prstGeom prst="rect">
            <a:avLst/>
          </a:prstGeom>
        </p:spPr>
        <p:txBody>
          <a:bodyPr>
            <a:spAutoFit/>
          </a:bodyPr>
          <a:lstStyle/>
          <a:p>
            <a:pPr algn="ctr"/>
            <a:r>
              <a:rPr lang="ru-RU" sz="1600" b="1" dirty="0" smtClean="0">
                <a:solidFill>
                  <a:schemeClr val="accent1">
                    <a:lumMod val="75000"/>
                  </a:schemeClr>
                </a:solidFill>
                <a:effectLst/>
              </a:rPr>
              <a:t>Заключение трудового договора с лицами моложе 18 лет</a:t>
            </a:r>
            <a:endParaRPr lang="ru-RU" sz="1600" dirty="0">
              <a:solidFill>
                <a:schemeClr val="accent1">
                  <a:lumMod val="75000"/>
                </a:schemeClr>
              </a:solidFill>
            </a:endParaRPr>
          </a:p>
        </p:txBody>
      </p:sp>
      <p:sp>
        <p:nvSpPr>
          <p:cNvPr id="23" name="Скругленный прямоугольник 22"/>
          <p:cNvSpPr/>
          <p:nvPr/>
        </p:nvSpPr>
        <p:spPr>
          <a:xfrm>
            <a:off x="5084157" y="3069798"/>
            <a:ext cx="1936115" cy="143637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Оставивший в соответствии с федеральным законодательством общеобразовательную организацию</a:t>
            </a:r>
            <a:endParaRPr lang="ru-RU" sz="1100">
              <a:effectLst/>
              <a:latin typeface="Calibri"/>
              <a:ea typeface="Calibri"/>
              <a:cs typeface="Times New Roman"/>
            </a:endParaRPr>
          </a:p>
        </p:txBody>
      </p:sp>
      <p:sp>
        <p:nvSpPr>
          <p:cNvPr id="24" name="Скругленный прямоугольник 23"/>
          <p:cNvSpPr/>
          <p:nvPr/>
        </p:nvSpPr>
        <p:spPr>
          <a:xfrm>
            <a:off x="4717454" y="4725144"/>
            <a:ext cx="3217778" cy="33782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На общих основаниях</a:t>
            </a:r>
            <a:endParaRPr lang="ru-RU" sz="1100">
              <a:effectLst/>
              <a:latin typeface="Calibri"/>
              <a:ea typeface="Calibri"/>
              <a:cs typeface="Times New Roman"/>
            </a:endParaRPr>
          </a:p>
        </p:txBody>
      </p:sp>
      <p:sp>
        <p:nvSpPr>
          <p:cNvPr id="25" name="Скругленный прямоугольник 24"/>
          <p:cNvSpPr/>
          <p:nvPr/>
        </p:nvSpPr>
        <p:spPr>
          <a:xfrm>
            <a:off x="4898791" y="5301208"/>
            <a:ext cx="2865755" cy="575945"/>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Характер работы (легкий труд, не причиняющий вреда здоровью)</a:t>
            </a:r>
            <a:endParaRPr lang="ru-RU" sz="1100">
              <a:effectLst/>
              <a:latin typeface="Calibri"/>
              <a:ea typeface="Calibri"/>
              <a:cs typeface="Times New Roman"/>
            </a:endParaRPr>
          </a:p>
        </p:txBody>
      </p:sp>
      <p:sp>
        <p:nvSpPr>
          <p:cNvPr id="26" name="Скругленный прямоугольник 25"/>
          <p:cNvSpPr/>
          <p:nvPr/>
        </p:nvSpPr>
        <p:spPr>
          <a:xfrm>
            <a:off x="5432509" y="6021288"/>
            <a:ext cx="2235835" cy="575945"/>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Время работы – свободное от учебы время</a:t>
            </a:r>
            <a:endParaRPr lang="ru-RU" sz="1100">
              <a:effectLst/>
              <a:latin typeface="Calibri"/>
              <a:ea typeface="Calibri"/>
              <a:cs typeface="Times New Roman"/>
            </a:endParaRPr>
          </a:p>
        </p:txBody>
      </p:sp>
      <p:sp>
        <p:nvSpPr>
          <p:cNvPr id="27" name="Скругленный прямоугольник 26"/>
          <p:cNvSpPr/>
          <p:nvPr/>
        </p:nvSpPr>
        <p:spPr>
          <a:xfrm>
            <a:off x="1193259" y="3068960"/>
            <a:ext cx="1183005" cy="127508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Согласие одного из родителей (опекуна, попечителя)</a:t>
            </a:r>
            <a:endParaRPr lang="ru-RU" sz="1100">
              <a:effectLst/>
              <a:latin typeface="Calibri"/>
              <a:ea typeface="Calibri"/>
              <a:cs typeface="Times New Roman"/>
            </a:endParaRPr>
          </a:p>
        </p:txBody>
      </p:sp>
      <p:sp>
        <p:nvSpPr>
          <p:cNvPr id="28" name="Скругленный прямоугольник 27"/>
          <p:cNvSpPr/>
          <p:nvPr/>
        </p:nvSpPr>
        <p:spPr>
          <a:xfrm>
            <a:off x="2677170" y="3068960"/>
            <a:ext cx="1174750" cy="1274445"/>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Согласие органа опеки и попечи-тельства</a:t>
            </a:r>
            <a:endParaRPr lang="ru-RU" sz="1100">
              <a:effectLst/>
              <a:latin typeface="Calibri"/>
              <a:ea typeface="Calibri"/>
              <a:cs typeface="Times New Roman"/>
            </a:endParaRPr>
          </a:p>
        </p:txBody>
      </p:sp>
      <p:sp>
        <p:nvSpPr>
          <p:cNvPr id="29" name="Скругленный прямоугольник 28"/>
          <p:cNvSpPr/>
          <p:nvPr/>
        </p:nvSpPr>
        <p:spPr>
          <a:xfrm>
            <a:off x="1193259" y="4494188"/>
            <a:ext cx="2120265" cy="95250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Times New Roman"/>
                <a:cs typeface="Times New Roman"/>
              </a:rPr>
              <a:t>Характер работы (создание, исполнение произведений без ущерба для здоровья)</a:t>
            </a:r>
            <a:endParaRPr lang="ru-RU" sz="1100">
              <a:effectLst/>
              <a:latin typeface="Calibri"/>
              <a:ea typeface="Calibri"/>
              <a:cs typeface="Times New Roman"/>
            </a:endParaRPr>
          </a:p>
        </p:txBody>
      </p:sp>
      <p:sp>
        <p:nvSpPr>
          <p:cNvPr id="30" name="Скругленный прямоугольник 29"/>
          <p:cNvSpPr/>
          <p:nvPr/>
        </p:nvSpPr>
        <p:spPr>
          <a:xfrm>
            <a:off x="1193260" y="5578579"/>
            <a:ext cx="2946692" cy="1150545"/>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dirty="0">
                <a:effectLst/>
                <a:latin typeface="Times New Roman"/>
                <a:ea typeface="Times New Roman"/>
                <a:cs typeface="Times New Roman"/>
              </a:rPr>
              <a:t>Работодатель – организация кинематографии, театр, театральная или концертная организация, цирк</a:t>
            </a:r>
            <a:endParaRPr lang="ru-RU" sz="1100" dirty="0">
              <a:effectLst/>
              <a:latin typeface="Calibri"/>
              <a:ea typeface="Calibri"/>
              <a:cs typeface="Times New Roman"/>
            </a:endParaRPr>
          </a:p>
        </p:txBody>
      </p:sp>
      <p:cxnSp>
        <p:nvCxnSpPr>
          <p:cNvPr id="31" name="Прямая со стрелкой 30"/>
          <p:cNvCxnSpPr/>
          <p:nvPr/>
        </p:nvCxnSpPr>
        <p:spPr>
          <a:xfrm>
            <a:off x="6300192" y="1844824"/>
            <a:ext cx="0" cy="1224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Прямая со стрелкой 32"/>
          <p:cNvCxnSpPr/>
          <p:nvPr/>
        </p:nvCxnSpPr>
        <p:spPr>
          <a:xfrm flipH="1">
            <a:off x="2150241" y="2478296"/>
            <a:ext cx="1498436" cy="5906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Прямая со стрелкой 34"/>
          <p:cNvCxnSpPr/>
          <p:nvPr/>
        </p:nvCxnSpPr>
        <p:spPr>
          <a:xfrm>
            <a:off x="4860032" y="2892951"/>
            <a:ext cx="0" cy="18321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Прямая со стрелкой 36"/>
          <p:cNvCxnSpPr/>
          <p:nvPr/>
        </p:nvCxnSpPr>
        <p:spPr>
          <a:xfrm>
            <a:off x="5915060" y="4506168"/>
            <a:ext cx="0" cy="2189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Прямая со стрелкой 38"/>
          <p:cNvCxnSpPr/>
          <p:nvPr/>
        </p:nvCxnSpPr>
        <p:spPr>
          <a:xfrm>
            <a:off x="7308304" y="2785636"/>
            <a:ext cx="0" cy="19395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 name="Прямая соединительная линия 40"/>
          <p:cNvCxnSpPr/>
          <p:nvPr/>
        </p:nvCxnSpPr>
        <p:spPr>
          <a:xfrm>
            <a:off x="6062067" y="1588610"/>
            <a:ext cx="238125" cy="268605"/>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Прямая соединительная линия 41"/>
          <p:cNvCxnSpPr/>
          <p:nvPr/>
        </p:nvCxnSpPr>
        <p:spPr>
          <a:xfrm>
            <a:off x="4355976" y="2478296"/>
            <a:ext cx="72008" cy="3830965"/>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Прямая со стрелкой 46"/>
          <p:cNvCxnSpPr>
            <a:endCxn id="26" idx="1"/>
          </p:cNvCxnSpPr>
          <p:nvPr/>
        </p:nvCxnSpPr>
        <p:spPr>
          <a:xfrm>
            <a:off x="4427984" y="6309260"/>
            <a:ext cx="1004525"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Прямая со стрелкой 50"/>
          <p:cNvCxnSpPr>
            <a:endCxn id="25" idx="1"/>
          </p:cNvCxnSpPr>
          <p:nvPr/>
        </p:nvCxnSpPr>
        <p:spPr>
          <a:xfrm>
            <a:off x="4427984" y="5589181"/>
            <a:ext cx="47080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4" name="Прямая со стрелкой 53"/>
          <p:cNvCxnSpPr>
            <a:stCxn id="14" idx="3"/>
          </p:cNvCxnSpPr>
          <p:nvPr/>
        </p:nvCxnSpPr>
        <p:spPr>
          <a:xfrm>
            <a:off x="2889166" y="2420829"/>
            <a:ext cx="382497" cy="64896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Прямая соединительная линия 55"/>
          <p:cNvCxnSpPr/>
          <p:nvPr/>
        </p:nvCxnSpPr>
        <p:spPr>
          <a:xfrm>
            <a:off x="899592" y="2420888"/>
            <a:ext cx="0" cy="3752860"/>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Прямая соединительная линия 57"/>
          <p:cNvCxnSpPr>
            <a:endCxn id="14" idx="1"/>
          </p:cNvCxnSpPr>
          <p:nvPr/>
        </p:nvCxnSpPr>
        <p:spPr>
          <a:xfrm flipV="1">
            <a:off x="899592" y="2420829"/>
            <a:ext cx="576064" cy="59"/>
          </a:xfrm>
          <a:prstGeom prst="line">
            <a:avLst/>
          </a:prstGeom>
        </p:spPr>
        <p:style>
          <a:lnRef idx="2">
            <a:schemeClr val="accent1"/>
          </a:lnRef>
          <a:fillRef idx="0">
            <a:schemeClr val="accent1"/>
          </a:fillRef>
          <a:effectRef idx="1">
            <a:schemeClr val="accent1"/>
          </a:effectRef>
          <a:fontRef idx="minor">
            <a:schemeClr val="tx1"/>
          </a:fontRef>
        </p:style>
      </p:cxnSp>
      <p:cxnSp>
        <p:nvCxnSpPr>
          <p:cNvPr id="60" name="Прямая со стрелкой 59"/>
          <p:cNvCxnSpPr/>
          <p:nvPr/>
        </p:nvCxnSpPr>
        <p:spPr>
          <a:xfrm>
            <a:off x="899592" y="6173748"/>
            <a:ext cx="29366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2" name="Прямая со стрелкой 61"/>
          <p:cNvCxnSpPr/>
          <p:nvPr/>
        </p:nvCxnSpPr>
        <p:spPr>
          <a:xfrm>
            <a:off x="899592" y="4970438"/>
            <a:ext cx="29366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50475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nSpc>
                <a:spcPct val="100000"/>
              </a:lnSpc>
            </a:pPr>
            <a:r>
              <a:rPr lang="ru-RU" sz="1800" b="1" dirty="0">
                <a:effectLst/>
              </a:rPr>
              <a:t>Особенности регулирования</a:t>
            </a:r>
            <a:r>
              <a:rPr lang="ru-RU" sz="1800" dirty="0">
                <a:effectLst/>
              </a:rPr>
              <a:t/>
            </a:r>
            <a:br>
              <a:rPr lang="ru-RU" sz="1800" dirty="0">
                <a:effectLst/>
              </a:rPr>
            </a:br>
            <a:r>
              <a:rPr lang="ru-RU" sz="1800" b="1" dirty="0">
                <a:effectLst/>
              </a:rPr>
              <a:t>трудовых отношений с работниками моложе 18 лет</a:t>
            </a:r>
            <a:endParaRPr lang="ru-RU" sz="1800" dirty="0"/>
          </a:p>
        </p:txBody>
      </p:sp>
      <p:sp>
        <p:nvSpPr>
          <p:cNvPr id="3" name="Скругленный прямоугольник 2"/>
          <p:cNvSpPr/>
          <p:nvPr/>
        </p:nvSpPr>
        <p:spPr>
          <a:xfrm>
            <a:off x="1409984" y="1934454"/>
            <a:ext cx="1751330" cy="568325"/>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Медицинские осмотры</a:t>
            </a:r>
            <a:endParaRPr lang="ru-RU" sz="1100">
              <a:effectLst/>
              <a:latin typeface="Calibri"/>
              <a:ea typeface="Calibri"/>
              <a:cs typeface="Times New Roman"/>
            </a:endParaRPr>
          </a:p>
        </p:txBody>
      </p:sp>
      <p:sp>
        <p:nvSpPr>
          <p:cNvPr id="4" name="Скругленный прямоугольник 3"/>
          <p:cNvSpPr/>
          <p:nvPr/>
        </p:nvSpPr>
        <p:spPr>
          <a:xfrm>
            <a:off x="3772962" y="1934453"/>
            <a:ext cx="1236345" cy="568325"/>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dirty="0">
                <a:effectLst/>
                <a:latin typeface="Times New Roman"/>
                <a:ea typeface="Calibri"/>
                <a:cs typeface="Times New Roman"/>
              </a:rPr>
              <a:t>Прием на работу</a:t>
            </a:r>
            <a:endParaRPr lang="ru-RU" sz="1100" dirty="0">
              <a:effectLst/>
              <a:latin typeface="Calibri"/>
              <a:ea typeface="Calibri"/>
              <a:cs typeface="Times New Roman"/>
            </a:endParaRPr>
          </a:p>
        </p:txBody>
      </p:sp>
      <p:sp>
        <p:nvSpPr>
          <p:cNvPr id="5" name="Скругленный прямоугольник 4"/>
          <p:cNvSpPr/>
          <p:nvPr/>
        </p:nvSpPr>
        <p:spPr>
          <a:xfrm>
            <a:off x="5603314" y="1934454"/>
            <a:ext cx="2805574" cy="568325"/>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Прекращение трудового договора</a:t>
            </a:r>
            <a:endParaRPr lang="ru-RU" sz="1100">
              <a:effectLst/>
              <a:latin typeface="Calibri"/>
              <a:ea typeface="Calibri"/>
              <a:cs typeface="Times New Roman"/>
            </a:endParaRPr>
          </a:p>
        </p:txBody>
      </p:sp>
      <p:sp>
        <p:nvSpPr>
          <p:cNvPr id="6" name="Скругленный прямоугольник 5"/>
          <p:cNvSpPr/>
          <p:nvPr/>
        </p:nvSpPr>
        <p:spPr>
          <a:xfrm>
            <a:off x="1409984" y="2819206"/>
            <a:ext cx="1751330" cy="414655"/>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Предварительные</a:t>
            </a:r>
            <a:endParaRPr lang="ru-RU" sz="1100">
              <a:effectLst/>
              <a:latin typeface="Calibri"/>
              <a:ea typeface="Calibri"/>
              <a:cs typeface="Times New Roman"/>
            </a:endParaRPr>
          </a:p>
        </p:txBody>
      </p:sp>
      <p:sp>
        <p:nvSpPr>
          <p:cNvPr id="7" name="Скругленный прямоугольник 6"/>
          <p:cNvSpPr/>
          <p:nvPr/>
        </p:nvSpPr>
        <p:spPr>
          <a:xfrm>
            <a:off x="3738354" y="2991933"/>
            <a:ext cx="1305560" cy="852805"/>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Без испытательного срока</a:t>
            </a:r>
            <a:endParaRPr lang="ru-RU" sz="1100">
              <a:effectLst/>
              <a:latin typeface="Calibri"/>
              <a:ea typeface="Calibri"/>
              <a:cs typeface="Times New Roman"/>
            </a:endParaRPr>
          </a:p>
        </p:txBody>
      </p:sp>
      <p:sp>
        <p:nvSpPr>
          <p:cNvPr id="8" name="Скругленный прямоугольник 7"/>
          <p:cNvSpPr/>
          <p:nvPr/>
        </p:nvSpPr>
        <p:spPr>
          <a:xfrm>
            <a:off x="1409984" y="3579996"/>
            <a:ext cx="1751330" cy="353060"/>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Периодические</a:t>
            </a:r>
            <a:endParaRPr lang="ru-RU" sz="1100">
              <a:effectLst/>
              <a:latin typeface="Calibri"/>
              <a:ea typeface="Calibri"/>
              <a:cs typeface="Times New Roman"/>
            </a:endParaRPr>
          </a:p>
        </p:txBody>
      </p:sp>
      <p:sp>
        <p:nvSpPr>
          <p:cNvPr id="9" name="Скругленный прямоугольник 8"/>
          <p:cNvSpPr/>
          <p:nvPr/>
        </p:nvSpPr>
        <p:spPr>
          <a:xfrm>
            <a:off x="1409984" y="4250928"/>
            <a:ext cx="1751330" cy="330200"/>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Ежегодно</a:t>
            </a:r>
            <a:endParaRPr lang="ru-RU" sz="1100">
              <a:effectLst/>
              <a:latin typeface="Calibri"/>
              <a:ea typeface="Calibri"/>
              <a:cs typeface="Times New Roman"/>
            </a:endParaRPr>
          </a:p>
        </p:txBody>
      </p:sp>
      <p:sp>
        <p:nvSpPr>
          <p:cNvPr id="10" name="Скругленный прямоугольник 9"/>
          <p:cNvSpPr/>
          <p:nvPr/>
        </p:nvSpPr>
        <p:spPr>
          <a:xfrm>
            <a:off x="5508104" y="2819206"/>
            <a:ext cx="1221740" cy="863317"/>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По инициативе работника</a:t>
            </a:r>
            <a:endParaRPr lang="ru-RU" sz="1100">
              <a:effectLst/>
              <a:latin typeface="Calibri"/>
              <a:ea typeface="Calibri"/>
              <a:cs typeface="Times New Roman"/>
            </a:endParaRPr>
          </a:p>
        </p:txBody>
      </p:sp>
      <p:sp>
        <p:nvSpPr>
          <p:cNvPr id="11" name="Скругленный прямоугольник 10"/>
          <p:cNvSpPr/>
          <p:nvPr/>
        </p:nvSpPr>
        <p:spPr>
          <a:xfrm>
            <a:off x="7300162" y="2819206"/>
            <a:ext cx="1244600" cy="874608"/>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По инициативе работодателя</a:t>
            </a:r>
            <a:endParaRPr lang="ru-RU" sz="1100">
              <a:effectLst/>
              <a:latin typeface="Calibri"/>
              <a:ea typeface="Calibri"/>
              <a:cs typeface="Times New Roman"/>
            </a:endParaRPr>
          </a:p>
        </p:txBody>
      </p:sp>
      <p:sp>
        <p:nvSpPr>
          <p:cNvPr id="12" name="Скругленный прямоугольник 11"/>
          <p:cNvSpPr/>
          <p:nvPr/>
        </p:nvSpPr>
        <p:spPr>
          <a:xfrm>
            <a:off x="6635058" y="4005064"/>
            <a:ext cx="2174240" cy="1682115"/>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Допускается с согласия соответствующей государственной инспекции труда и комиссии по делам несовершеннолетних и защите их прав</a:t>
            </a:r>
            <a:endParaRPr lang="ru-RU" sz="1100">
              <a:effectLst/>
              <a:latin typeface="Calibri"/>
              <a:ea typeface="Calibri"/>
              <a:cs typeface="Times New Roman"/>
            </a:endParaRPr>
          </a:p>
        </p:txBody>
      </p:sp>
      <p:sp>
        <p:nvSpPr>
          <p:cNvPr id="13" name="Скругленный прямоугольник 12"/>
          <p:cNvSpPr/>
          <p:nvPr/>
        </p:nvSpPr>
        <p:spPr>
          <a:xfrm>
            <a:off x="6681894" y="5821382"/>
            <a:ext cx="2080569" cy="775970"/>
          </a:xfrm>
          <a:prstGeom prst="roundRect">
            <a:avLst/>
          </a:prstGeom>
          <a:noFill/>
          <a:ln w="25400" cap="flat" cmpd="sng" algn="ctr">
            <a:solidFill>
              <a:srgbClr val="4BACC6">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За исключением случая ликвидации организации</a:t>
            </a:r>
            <a:endParaRPr lang="ru-RU" sz="1100">
              <a:effectLst/>
              <a:latin typeface="Calibri"/>
              <a:ea typeface="Calibri"/>
              <a:cs typeface="Times New Roman"/>
            </a:endParaRPr>
          </a:p>
        </p:txBody>
      </p:sp>
      <p:cxnSp>
        <p:nvCxnSpPr>
          <p:cNvPr id="14" name="Прямая со стрелкой 13"/>
          <p:cNvCxnSpPr/>
          <p:nvPr/>
        </p:nvCxnSpPr>
        <p:spPr>
          <a:xfrm>
            <a:off x="6118976" y="2502778"/>
            <a:ext cx="0" cy="3164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Прямая со стрелкой 15"/>
          <p:cNvCxnSpPr>
            <a:endCxn id="11" idx="0"/>
          </p:cNvCxnSpPr>
          <p:nvPr/>
        </p:nvCxnSpPr>
        <p:spPr>
          <a:xfrm>
            <a:off x="7922461" y="2491851"/>
            <a:ext cx="1" cy="32735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Прямая со стрелкой 17"/>
          <p:cNvCxnSpPr>
            <a:stCxn id="11" idx="2"/>
          </p:cNvCxnSpPr>
          <p:nvPr/>
        </p:nvCxnSpPr>
        <p:spPr>
          <a:xfrm flipH="1">
            <a:off x="7922461" y="3693814"/>
            <a:ext cx="1" cy="3112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Прямая со стрелкой 20"/>
          <p:cNvCxnSpPr>
            <a:stCxn id="3" idx="2"/>
            <a:endCxn id="6" idx="0"/>
          </p:cNvCxnSpPr>
          <p:nvPr/>
        </p:nvCxnSpPr>
        <p:spPr>
          <a:xfrm>
            <a:off x="2285649" y="2502779"/>
            <a:ext cx="0" cy="3164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Прямая со стрелкой 23"/>
          <p:cNvCxnSpPr>
            <a:stCxn id="6" idx="2"/>
            <a:endCxn id="8" idx="0"/>
          </p:cNvCxnSpPr>
          <p:nvPr/>
        </p:nvCxnSpPr>
        <p:spPr>
          <a:xfrm>
            <a:off x="2285649" y="3233861"/>
            <a:ext cx="0" cy="3461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Прямая со стрелкой 26"/>
          <p:cNvCxnSpPr/>
          <p:nvPr/>
        </p:nvCxnSpPr>
        <p:spPr>
          <a:xfrm>
            <a:off x="2285649" y="3933056"/>
            <a:ext cx="0" cy="3164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Прямая со стрелкой 27"/>
          <p:cNvCxnSpPr>
            <a:endCxn id="7" idx="0"/>
          </p:cNvCxnSpPr>
          <p:nvPr/>
        </p:nvCxnSpPr>
        <p:spPr>
          <a:xfrm>
            <a:off x="4387908" y="2512586"/>
            <a:ext cx="3226" cy="4793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Прямая со стрелкой 29"/>
          <p:cNvCxnSpPr>
            <a:stCxn id="12" idx="2"/>
          </p:cNvCxnSpPr>
          <p:nvPr/>
        </p:nvCxnSpPr>
        <p:spPr>
          <a:xfrm>
            <a:off x="7722178" y="5687179"/>
            <a:ext cx="0" cy="1582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336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38436" y="-99392"/>
            <a:ext cx="7643192" cy="504056"/>
          </a:xfrm>
        </p:spPr>
        <p:txBody>
          <a:bodyPr anchor="ctr"/>
          <a:lstStyle/>
          <a:p>
            <a:r>
              <a:rPr lang="ru-RU" sz="1800" dirty="0"/>
              <a:t>Охрана труда работников в возрасте до 18 лет</a:t>
            </a:r>
          </a:p>
        </p:txBody>
      </p:sp>
      <p:sp>
        <p:nvSpPr>
          <p:cNvPr id="3" name="Скругленный прямоугольник 2"/>
          <p:cNvSpPr/>
          <p:nvPr/>
        </p:nvSpPr>
        <p:spPr>
          <a:xfrm>
            <a:off x="1691679" y="506629"/>
            <a:ext cx="6840759" cy="370394"/>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b="1" dirty="0">
                <a:solidFill>
                  <a:srgbClr val="FF0000"/>
                </a:solidFill>
                <a:effectLst/>
                <a:latin typeface="Times New Roman"/>
                <a:ea typeface="Calibri"/>
                <a:cs typeface="Times New Roman"/>
              </a:rPr>
              <a:t>Запрещается использовать труд подростков</a:t>
            </a:r>
            <a:endParaRPr lang="ru-RU" sz="1400" dirty="0">
              <a:solidFill>
                <a:srgbClr val="FF0000"/>
              </a:solidFill>
              <a:effectLst/>
              <a:latin typeface="Calibri"/>
              <a:ea typeface="Calibri"/>
              <a:cs typeface="Times New Roman"/>
            </a:endParaRPr>
          </a:p>
        </p:txBody>
      </p:sp>
      <p:sp>
        <p:nvSpPr>
          <p:cNvPr id="4" name="Скругленный прямоугольник 3"/>
          <p:cNvSpPr/>
          <p:nvPr/>
        </p:nvSpPr>
        <p:spPr>
          <a:xfrm>
            <a:off x="1691680" y="1089419"/>
            <a:ext cx="2736304" cy="360040"/>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b="1">
                <a:effectLst/>
                <a:latin typeface="Times New Roman"/>
                <a:ea typeface="Calibri"/>
                <a:cs typeface="Times New Roman"/>
              </a:rPr>
              <a:t>На тяжелых работах</a:t>
            </a:r>
            <a:endParaRPr lang="ru-RU" sz="1100">
              <a:effectLst/>
              <a:latin typeface="Calibri"/>
              <a:ea typeface="Calibri"/>
              <a:cs typeface="Times New Roman"/>
            </a:endParaRPr>
          </a:p>
        </p:txBody>
      </p:sp>
      <p:sp>
        <p:nvSpPr>
          <p:cNvPr id="5" name="Скругленный прямоугольник 4"/>
          <p:cNvSpPr/>
          <p:nvPr/>
        </p:nvSpPr>
        <p:spPr>
          <a:xfrm>
            <a:off x="1691680" y="1628800"/>
            <a:ext cx="3456384" cy="792088"/>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b="1">
                <a:effectLst/>
                <a:latin typeface="Times New Roman"/>
                <a:ea typeface="Calibri"/>
                <a:cs typeface="Times New Roman"/>
              </a:rPr>
              <a:t>На работах, связанных с подъемом, и перемещением вручную тяжестей,</a:t>
            </a:r>
            <a:r>
              <a:rPr lang="ru-RU" sz="1100">
                <a:effectLst/>
                <a:latin typeface="Calibri"/>
                <a:ea typeface="Calibri"/>
                <a:cs typeface="Times New Roman"/>
              </a:rPr>
              <a:t> </a:t>
            </a:r>
            <a:r>
              <a:rPr lang="ru-RU" sz="1200" b="1">
                <a:effectLst/>
                <a:latin typeface="Times New Roman"/>
                <a:ea typeface="Calibri"/>
                <a:cs typeface="Times New Roman"/>
              </a:rPr>
              <a:t>превышающих предельно допустимые нормы</a:t>
            </a:r>
            <a:endParaRPr lang="ru-RU" sz="1100">
              <a:effectLst/>
              <a:latin typeface="Calibri"/>
              <a:ea typeface="Calibri"/>
              <a:cs typeface="Times New Roman"/>
            </a:endParaRPr>
          </a:p>
        </p:txBody>
      </p:sp>
      <p:sp>
        <p:nvSpPr>
          <p:cNvPr id="6" name="Скругленный прямоугольник 5"/>
          <p:cNvSpPr/>
          <p:nvPr/>
        </p:nvSpPr>
        <p:spPr>
          <a:xfrm>
            <a:off x="1691678" y="2564904"/>
            <a:ext cx="3872231" cy="380747"/>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b="1" dirty="0">
                <a:effectLst/>
                <a:latin typeface="Times New Roman"/>
                <a:ea typeface="Calibri"/>
                <a:cs typeface="Times New Roman"/>
              </a:rPr>
              <a:t>В служебных командировках</a:t>
            </a:r>
            <a:endParaRPr lang="ru-RU" sz="1100" dirty="0">
              <a:effectLst/>
              <a:latin typeface="Calibri"/>
              <a:ea typeface="Calibri"/>
              <a:cs typeface="Times New Roman"/>
            </a:endParaRPr>
          </a:p>
        </p:txBody>
      </p:sp>
      <p:sp>
        <p:nvSpPr>
          <p:cNvPr id="7" name="Скругленный прямоугольник 6"/>
          <p:cNvSpPr/>
          <p:nvPr/>
        </p:nvSpPr>
        <p:spPr>
          <a:xfrm>
            <a:off x="1691679" y="3105146"/>
            <a:ext cx="4256405" cy="360040"/>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b="1">
                <a:effectLst/>
                <a:latin typeface="Times New Roman"/>
                <a:ea typeface="Calibri"/>
                <a:cs typeface="Times New Roman"/>
              </a:rPr>
              <a:t>На сверхурочных работах</a:t>
            </a:r>
            <a:endParaRPr lang="ru-RU" sz="1100">
              <a:effectLst/>
              <a:latin typeface="Calibri"/>
              <a:ea typeface="Calibri"/>
              <a:cs typeface="Times New Roman"/>
            </a:endParaRPr>
          </a:p>
        </p:txBody>
      </p:sp>
      <p:sp>
        <p:nvSpPr>
          <p:cNvPr id="8" name="Скругленный прямоугольник 7"/>
          <p:cNvSpPr/>
          <p:nvPr/>
        </p:nvSpPr>
        <p:spPr>
          <a:xfrm>
            <a:off x="1691680" y="3645024"/>
            <a:ext cx="4733290" cy="360040"/>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b="1">
                <a:effectLst/>
                <a:latin typeface="Times New Roman"/>
                <a:ea typeface="Calibri"/>
                <a:cs typeface="Times New Roman"/>
              </a:rPr>
              <a:t>В выходные и нерабочие праздничные дни</a:t>
            </a:r>
            <a:endParaRPr lang="ru-RU" sz="1100">
              <a:effectLst/>
              <a:latin typeface="Calibri"/>
              <a:ea typeface="Calibri"/>
              <a:cs typeface="Times New Roman"/>
            </a:endParaRPr>
          </a:p>
        </p:txBody>
      </p:sp>
      <p:sp>
        <p:nvSpPr>
          <p:cNvPr id="9" name="Скругленный прямоугольник 8"/>
          <p:cNvSpPr/>
          <p:nvPr/>
        </p:nvSpPr>
        <p:spPr>
          <a:xfrm>
            <a:off x="1691677" y="4221088"/>
            <a:ext cx="5322443" cy="384175"/>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b="1">
                <a:effectLst/>
                <a:latin typeface="Times New Roman"/>
                <a:ea typeface="Calibri"/>
                <a:cs typeface="Times New Roman"/>
              </a:rPr>
              <a:t>В ночное время</a:t>
            </a:r>
            <a:endParaRPr lang="ru-RU" sz="1100">
              <a:effectLst/>
              <a:latin typeface="Calibri"/>
              <a:ea typeface="Calibri"/>
              <a:cs typeface="Times New Roman"/>
            </a:endParaRPr>
          </a:p>
        </p:txBody>
      </p:sp>
      <p:sp>
        <p:nvSpPr>
          <p:cNvPr id="10" name="Скругленный прямоугольник 9"/>
          <p:cNvSpPr/>
          <p:nvPr/>
        </p:nvSpPr>
        <p:spPr>
          <a:xfrm>
            <a:off x="1691677" y="4797152"/>
            <a:ext cx="5760640" cy="407035"/>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b="1">
                <a:effectLst/>
                <a:latin typeface="Times New Roman"/>
                <a:ea typeface="Calibri"/>
                <a:cs typeface="Times New Roman"/>
              </a:rPr>
              <a:t>На работах с вредными и (или) опасными условиями труда</a:t>
            </a:r>
            <a:endParaRPr lang="ru-RU" sz="1100">
              <a:effectLst/>
              <a:latin typeface="Calibri"/>
              <a:ea typeface="Calibri"/>
              <a:cs typeface="Times New Roman"/>
            </a:endParaRPr>
          </a:p>
        </p:txBody>
      </p:sp>
      <p:sp>
        <p:nvSpPr>
          <p:cNvPr id="11" name="Скругленный прямоугольник 10"/>
          <p:cNvSpPr/>
          <p:nvPr/>
        </p:nvSpPr>
        <p:spPr>
          <a:xfrm>
            <a:off x="1691677" y="5373216"/>
            <a:ext cx="6264696" cy="375920"/>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b="1">
                <a:effectLst/>
                <a:latin typeface="Times New Roman"/>
                <a:ea typeface="Calibri"/>
                <a:cs typeface="Times New Roman"/>
              </a:rPr>
              <a:t>На подземных работах</a:t>
            </a:r>
            <a:endParaRPr lang="ru-RU" sz="1100">
              <a:effectLst/>
              <a:latin typeface="Calibri"/>
              <a:ea typeface="Calibri"/>
              <a:cs typeface="Times New Roman"/>
            </a:endParaRPr>
          </a:p>
        </p:txBody>
      </p:sp>
      <p:sp>
        <p:nvSpPr>
          <p:cNvPr id="12" name="Скругленный прямоугольник 11"/>
          <p:cNvSpPr/>
          <p:nvPr/>
        </p:nvSpPr>
        <p:spPr>
          <a:xfrm>
            <a:off x="1691677" y="5877272"/>
            <a:ext cx="6840762" cy="775970"/>
          </a:xfrm>
          <a:prstGeom prst="roundRect">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200" b="1" dirty="0">
                <a:effectLst/>
                <a:latin typeface="Times New Roman"/>
                <a:ea typeface="Calibri"/>
                <a:cs typeface="Times New Roman"/>
              </a:rPr>
              <a:t>На работах, при выполнении которых может быть повреждено здоровье и нравственное развитие (игорный бизнес, торговля, перевозка, производство спиртных напитков, табачных изделий, наркотических препаратов и т.д.)</a:t>
            </a:r>
            <a:endParaRPr lang="ru-RU" sz="1100" dirty="0">
              <a:effectLst/>
              <a:latin typeface="Calibri"/>
              <a:ea typeface="Calibri"/>
              <a:cs typeface="Times New Roman"/>
            </a:endParaRPr>
          </a:p>
        </p:txBody>
      </p:sp>
      <p:cxnSp>
        <p:nvCxnSpPr>
          <p:cNvPr id="13" name="Прямая со стрелкой 12"/>
          <p:cNvCxnSpPr/>
          <p:nvPr/>
        </p:nvCxnSpPr>
        <p:spPr>
          <a:xfrm>
            <a:off x="8244408" y="877023"/>
            <a:ext cx="0" cy="500024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Прямая со стрелкой 14"/>
          <p:cNvCxnSpPr/>
          <p:nvPr/>
        </p:nvCxnSpPr>
        <p:spPr>
          <a:xfrm>
            <a:off x="7740352" y="877023"/>
            <a:ext cx="0" cy="44961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Прямая со стрелкой 16"/>
          <p:cNvCxnSpPr/>
          <p:nvPr/>
        </p:nvCxnSpPr>
        <p:spPr>
          <a:xfrm>
            <a:off x="7236296" y="877023"/>
            <a:ext cx="0" cy="39109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Прямая со стрелкой 18"/>
          <p:cNvCxnSpPr/>
          <p:nvPr/>
        </p:nvCxnSpPr>
        <p:spPr>
          <a:xfrm>
            <a:off x="6804248" y="877023"/>
            <a:ext cx="0" cy="33440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Прямая со стрелкой 20"/>
          <p:cNvCxnSpPr/>
          <p:nvPr/>
        </p:nvCxnSpPr>
        <p:spPr>
          <a:xfrm>
            <a:off x="6300192" y="877023"/>
            <a:ext cx="0" cy="27680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Прямая со стрелкой 22"/>
          <p:cNvCxnSpPr/>
          <p:nvPr/>
        </p:nvCxnSpPr>
        <p:spPr>
          <a:xfrm>
            <a:off x="5796136" y="877023"/>
            <a:ext cx="0" cy="22281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Прямая со стрелкой 25"/>
          <p:cNvCxnSpPr/>
          <p:nvPr/>
        </p:nvCxnSpPr>
        <p:spPr>
          <a:xfrm>
            <a:off x="5364088" y="877023"/>
            <a:ext cx="0" cy="16878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Прямая со стрелкой 27"/>
          <p:cNvCxnSpPr/>
          <p:nvPr/>
        </p:nvCxnSpPr>
        <p:spPr>
          <a:xfrm>
            <a:off x="4824025" y="881820"/>
            <a:ext cx="0" cy="7469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Прямая со стрелкой 30"/>
          <p:cNvCxnSpPr/>
          <p:nvPr/>
        </p:nvCxnSpPr>
        <p:spPr>
          <a:xfrm>
            <a:off x="4067944" y="881820"/>
            <a:ext cx="0" cy="2075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74394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476672"/>
            <a:ext cx="7355160" cy="1123528"/>
          </a:xfrm>
        </p:spPr>
        <p:txBody>
          <a:bodyPr/>
          <a:lstStyle/>
          <a:p>
            <a:r>
              <a:rPr lang="ru-RU" sz="2400" b="1" dirty="0">
                <a:effectLst/>
                <a:latin typeface="+mj-lt"/>
              </a:rPr>
              <a:t>Нормы поднятия и переноски</a:t>
            </a:r>
            <a:r>
              <a:rPr lang="ru-RU" sz="2400" dirty="0">
                <a:effectLst/>
                <a:latin typeface="+mj-lt"/>
              </a:rPr>
              <a:t/>
            </a:r>
            <a:br>
              <a:rPr lang="ru-RU" sz="2400" dirty="0">
                <a:effectLst/>
                <a:latin typeface="+mj-lt"/>
              </a:rPr>
            </a:br>
            <a:r>
              <a:rPr lang="ru-RU" sz="2400" b="1" dirty="0">
                <a:effectLst/>
                <a:latin typeface="+mj-lt"/>
              </a:rPr>
              <a:t>тяжестей вручную для лиц моложе 18 </a:t>
            </a:r>
            <a:r>
              <a:rPr lang="ru-RU" sz="2400" b="1" dirty="0" smtClean="0">
                <a:effectLst/>
                <a:latin typeface="+mj-lt"/>
              </a:rPr>
              <a:t>лет</a:t>
            </a:r>
            <a:endParaRPr lang="ru-RU" sz="2400" dirty="0">
              <a:latin typeface="+mj-lt"/>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51601670"/>
              </p:ext>
            </p:extLst>
          </p:nvPr>
        </p:nvGraphicFramePr>
        <p:xfrm>
          <a:off x="899592" y="1700808"/>
          <a:ext cx="7560840" cy="4464497"/>
        </p:xfrm>
        <a:graphic>
          <a:graphicData uri="http://schemas.openxmlformats.org/drawingml/2006/table">
            <a:tbl>
              <a:tblPr>
                <a:tableStyleId>{0505E3EF-67EA-436B-97B2-0124C06EBD24}</a:tableStyleId>
              </a:tblPr>
              <a:tblGrid>
                <a:gridCol w="3168352"/>
                <a:gridCol w="648072"/>
                <a:gridCol w="648072"/>
                <a:gridCol w="504056"/>
                <a:gridCol w="537834"/>
                <a:gridCol w="457795"/>
                <a:gridCol w="457795"/>
                <a:gridCol w="569432"/>
                <a:gridCol w="569432"/>
              </a:tblGrid>
              <a:tr h="347239">
                <a:tc rowSpan="3">
                  <a:txBody>
                    <a:bodyPr/>
                    <a:lstStyle/>
                    <a:p>
                      <a:pPr algn="ctr">
                        <a:lnSpc>
                          <a:spcPct val="115000"/>
                        </a:lnSpc>
                        <a:spcAft>
                          <a:spcPts val="0"/>
                        </a:spcAft>
                      </a:pPr>
                      <a:r>
                        <a:rPr lang="ru-RU" sz="1200" dirty="0">
                          <a:ln>
                            <a:solidFill>
                              <a:schemeClr val="bg2">
                                <a:lumMod val="25000"/>
                              </a:schemeClr>
                            </a:solidFill>
                          </a:ln>
                          <a:effectLst/>
                        </a:rPr>
                        <a:t>Характер работы, показатели тяжести труда</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algn="ctr">
                        <a:lnSpc>
                          <a:spcPct val="115000"/>
                        </a:lnSpc>
                        <a:spcAft>
                          <a:spcPts val="0"/>
                        </a:spcAft>
                      </a:pPr>
                      <a:r>
                        <a:rPr lang="ru-RU" sz="1200" dirty="0">
                          <a:ln>
                            <a:solidFill>
                              <a:schemeClr val="bg2">
                                <a:lumMod val="25000"/>
                              </a:schemeClr>
                            </a:solidFill>
                          </a:ln>
                          <a:effectLst/>
                        </a:rPr>
                        <a:t>Предельно допустимая масса груза</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3066">
                <a:tc vMerge="1">
                  <a:txBody>
                    <a:bodyPr/>
                    <a:lstStyle/>
                    <a:p>
                      <a:endParaRPr lang="ru-RU"/>
                    </a:p>
                  </a:txBody>
                  <a:tcPr/>
                </a:tc>
                <a:tc gridSpan="4">
                  <a:txBody>
                    <a:bodyPr/>
                    <a:lstStyle/>
                    <a:p>
                      <a:pPr algn="ctr">
                        <a:lnSpc>
                          <a:spcPct val="115000"/>
                        </a:lnSpc>
                        <a:spcAft>
                          <a:spcPts val="0"/>
                        </a:spcAft>
                      </a:pPr>
                      <a:r>
                        <a:rPr lang="ru-RU" sz="1200" dirty="0">
                          <a:ln>
                            <a:solidFill>
                              <a:schemeClr val="bg2">
                                <a:lumMod val="25000"/>
                              </a:schemeClr>
                            </a:solidFill>
                          </a:ln>
                          <a:effectLst/>
                        </a:rPr>
                        <a:t>юноши</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gridSpan="4">
                  <a:txBody>
                    <a:bodyPr/>
                    <a:lstStyle/>
                    <a:p>
                      <a:pPr algn="ctr">
                        <a:lnSpc>
                          <a:spcPct val="115000"/>
                        </a:lnSpc>
                        <a:spcAft>
                          <a:spcPts val="0"/>
                        </a:spcAft>
                      </a:pPr>
                      <a:r>
                        <a:rPr lang="ru-RU" sz="1200" dirty="0">
                          <a:ln>
                            <a:solidFill>
                              <a:schemeClr val="bg2">
                                <a:lumMod val="25000"/>
                              </a:schemeClr>
                            </a:solidFill>
                          </a:ln>
                          <a:effectLst/>
                        </a:rPr>
                        <a:t>девушки</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r>
              <a:tr h="522984">
                <a:tc vMerge="1">
                  <a:txBody>
                    <a:bodyPr/>
                    <a:lstStyle/>
                    <a:p>
                      <a:endParaRPr lang="ru-RU"/>
                    </a:p>
                  </a:txBody>
                  <a:tcPr/>
                </a:tc>
                <a:tc>
                  <a:txBody>
                    <a:bodyPr/>
                    <a:lstStyle/>
                    <a:p>
                      <a:pPr algn="ctr">
                        <a:lnSpc>
                          <a:spcPct val="115000"/>
                        </a:lnSpc>
                        <a:spcAft>
                          <a:spcPts val="0"/>
                        </a:spcAft>
                      </a:pPr>
                      <a:r>
                        <a:rPr lang="ru-RU" sz="1200" dirty="0">
                          <a:ln>
                            <a:solidFill>
                              <a:schemeClr val="bg2">
                                <a:lumMod val="25000"/>
                              </a:schemeClr>
                            </a:solidFill>
                          </a:ln>
                          <a:effectLst/>
                        </a:rPr>
                        <a:t>14 </a:t>
                      </a:r>
                      <a:endParaRPr lang="ru-RU" sz="1200" dirty="0" smtClean="0">
                        <a:ln>
                          <a:solidFill>
                            <a:schemeClr val="bg2">
                              <a:lumMod val="25000"/>
                            </a:schemeClr>
                          </a:solidFill>
                        </a:ln>
                        <a:effectLst/>
                      </a:endParaRPr>
                    </a:p>
                    <a:p>
                      <a:pPr algn="ctr">
                        <a:lnSpc>
                          <a:spcPct val="115000"/>
                        </a:lnSpc>
                        <a:spcAft>
                          <a:spcPts val="0"/>
                        </a:spcAft>
                      </a:pPr>
                      <a:r>
                        <a:rPr lang="ru-RU" sz="1200" dirty="0" smtClean="0">
                          <a:ln>
                            <a:solidFill>
                              <a:schemeClr val="bg2">
                                <a:lumMod val="25000"/>
                              </a:schemeClr>
                            </a:solidFill>
                          </a:ln>
                          <a:effectLst/>
                        </a:rPr>
                        <a:t>лет</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15 </a:t>
                      </a:r>
                      <a:endParaRPr lang="ru-RU" sz="1200" dirty="0" smtClean="0">
                        <a:ln>
                          <a:solidFill>
                            <a:schemeClr val="bg2">
                              <a:lumMod val="25000"/>
                            </a:schemeClr>
                          </a:solidFill>
                        </a:ln>
                        <a:effectLst/>
                      </a:endParaRPr>
                    </a:p>
                    <a:p>
                      <a:pPr algn="ctr">
                        <a:lnSpc>
                          <a:spcPct val="115000"/>
                        </a:lnSpc>
                        <a:spcAft>
                          <a:spcPts val="0"/>
                        </a:spcAft>
                      </a:pPr>
                      <a:r>
                        <a:rPr lang="ru-RU" sz="1200" dirty="0" smtClean="0">
                          <a:ln>
                            <a:solidFill>
                              <a:schemeClr val="bg2">
                                <a:lumMod val="25000"/>
                              </a:schemeClr>
                            </a:solidFill>
                          </a:ln>
                          <a:effectLst/>
                        </a:rPr>
                        <a:t>лет</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16 </a:t>
                      </a:r>
                      <a:endParaRPr lang="ru-RU" sz="1200" dirty="0" smtClean="0">
                        <a:ln>
                          <a:solidFill>
                            <a:schemeClr val="bg2">
                              <a:lumMod val="25000"/>
                            </a:schemeClr>
                          </a:solidFill>
                        </a:ln>
                        <a:effectLst/>
                      </a:endParaRPr>
                    </a:p>
                    <a:p>
                      <a:pPr algn="ctr">
                        <a:lnSpc>
                          <a:spcPct val="115000"/>
                        </a:lnSpc>
                        <a:spcAft>
                          <a:spcPts val="0"/>
                        </a:spcAft>
                      </a:pPr>
                      <a:r>
                        <a:rPr lang="ru-RU" sz="1200" dirty="0" smtClean="0">
                          <a:ln>
                            <a:solidFill>
                              <a:schemeClr val="bg2">
                                <a:lumMod val="25000"/>
                              </a:schemeClr>
                            </a:solidFill>
                          </a:ln>
                          <a:effectLst/>
                        </a:rPr>
                        <a:t>лет</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17 </a:t>
                      </a:r>
                      <a:endParaRPr lang="ru-RU" sz="1200" dirty="0" smtClean="0">
                        <a:ln>
                          <a:solidFill>
                            <a:schemeClr val="bg2">
                              <a:lumMod val="25000"/>
                            </a:schemeClr>
                          </a:solidFill>
                        </a:ln>
                        <a:effectLst/>
                      </a:endParaRPr>
                    </a:p>
                    <a:p>
                      <a:pPr algn="ctr">
                        <a:lnSpc>
                          <a:spcPct val="115000"/>
                        </a:lnSpc>
                        <a:spcAft>
                          <a:spcPts val="0"/>
                        </a:spcAft>
                      </a:pPr>
                      <a:r>
                        <a:rPr lang="ru-RU" sz="1200" dirty="0" smtClean="0">
                          <a:ln>
                            <a:solidFill>
                              <a:schemeClr val="bg2">
                                <a:lumMod val="25000"/>
                              </a:schemeClr>
                            </a:solidFill>
                          </a:ln>
                          <a:effectLst/>
                        </a:rPr>
                        <a:t>лет</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14 лет</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15</a:t>
                      </a:r>
                    </a:p>
                    <a:p>
                      <a:pPr algn="ctr">
                        <a:lnSpc>
                          <a:spcPct val="115000"/>
                        </a:lnSpc>
                        <a:spcAft>
                          <a:spcPts val="0"/>
                        </a:spcAft>
                      </a:pPr>
                      <a:r>
                        <a:rPr lang="ru-RU" sz="1200" dirty="0">
                          <a:ln>
                            <a:solidFill>
                              <a:schemeClr val="bg2">
                                <a:lumMod val="25000"/>
                              </a:schemeClr>
                            </a:solidFill>
                          </a:ln>
                          <a:effectLst/>
                        </a:rPr>
                        <a:t>лет</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16</a:t>
                      </a:r>
                    </a:p>
                    <a:p>
                      <a:pPr algn="ctr">
                        <a:lnSpc>
                          <a:spcPct val="115000"/>
                        </a:lnSpc>
                        <a:spcAft>
                          <a:spcPts val="0"/>
                        </a:spcAft>
                      </a:pPr>
                      <a:r>
                        <a:rPr lang="ru-RU" sz="1200" dirty="0">
                          <a:ln>
                            <a:solidFill>
                              <a:schemeClr val="bg2">
                                <a:lumMod val="25000"/>
                              </a:schemeClr>
                            </a:solidFill>
                          </a:ln>
                          <a:effectLst/>
                        </a:rPr>
                        <a:t>лет</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17</a:t>
                      </a:r>
                    </a:p>
                    <a:p>
                      <a:pPr algn="ctr">
                        <a:lnSpc>
                          <a:spcPct val="115000"/>
                        </a:lnSpc>
                        <a:spcAft>
                          <a:spcPts val="0"/>
                        </a:spcAft>
                      </a:pPr>
                      <a:r>
                        <a:rPr lang="ru-RU" sz="1200" dirty="0">
                          <a:ln>
                            <a:solidFill>
                              <a:schemeClr val="bg2">
                                <a:lumMod val="25000"/>
                              </a:schemeClr>
                            </a:solidFill>
                          </a:ln>
                          <a:effectLst/>
                        </a:rPr>
                        <a:t>лет</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2902">
                <a:tc>
                  <a:txBody>
                    <a:bodyPr/>
                    <a:lstStyle/>
                    <a:p>
                      <a:pPr algn="l">
                        <a:lnSpc>
                          <a:spcPct val="115000"/>
                        </a:lnSpc>
                        <a:spcAft>
                          <a:spcPts val="0"/>
                        </a:spcAft>
                      </a:pPr>
                      <a:r>
                        <a:rPr lang="ru-RU" sz="1200" dirty="0">
                          <a:ln>
                            <a:solidFill>
                              <a:schemeClr val="bg2">
                                <a:lumMod val="25000"/>
                              </a:schemeClr>
                            </a:solidFill>
                          </a:ln>
                          <a:effectLst/>
                        </a:rPr>
                        <a:t>Подъем и перемещение тяжестей при чередовании с другой работой (до 2 раз в час), кг</a:t>
                      </a:r>
                      <a:endParaRPr lang="ru-RU" sz="1200" dirty="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12</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15</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20</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24</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4</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5</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7</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8</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510">
                <a:tc>
                  <a:txBody>
                    <a:bodyPr/>
                    <a:lstStyle/>
                    <a:p>
                      <a:pPr algn="l">
                        <a:lnSpc>
                          <a:spcPct val="115000"/>
                        </a:lnSpc>
                        <a:spcAft>
                          <a:spcPts val="0"/>
                        </a:spcAft>
                      </a:pPr>
                      <a:r>
                        <a:rPr lang="ru-RU" sz="1200">
                          <a:ln>
                            <a:solidFill>
                              <a:schemeClr val="bg2">
                                <a:lumMod val="25000"/>
                              </a:schemeClr>
                            </a:solidFill>
                          </a:ln>
                          <a:effectLst/>
                        </a:rPr>
                        <a:t>Подъем и перемещение тяжестей постоянно в течение рабочей смены, кг</a:t>
                      </a:r>
                      <a:endParaRPr lang="ru-RU" sz="120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3</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3</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4</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4</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2</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2</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3</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3</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08570">
                <a:tc>
                  <a:txBody>
                    <a:bodyPr/>
                    <a:lstStyle/>
                    <a:p>
                      <a:pPr algn="l">
                        <a:lnSpc>
                          <a:spcPct val="115000"/>
                        </a:lnSpc>
                        <a:spcAft>
                          <a:spcPts val="0"/>
                        </a:spcAft>
                      </a:pPr>
                      <a:r>
                        <a:rPr lang="ru-RU" sz="1200">
                          <a:ln>
                            <a:solidFill>
                              <a:schemeClr val="bg2">
                                <a:lumMod val="25000"/>
                              </a:schemeClr>
                            </a:solidFill>
                          </a:ln>
                          <a:effectLst/>
                        </a:rPr>
                        <a:t>Подъем и перемещение тяжестей постоянно (более 2 раз в час) в течение не более 1/3 рабочей смены, кг</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6</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7</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11</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13</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3</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4</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5</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6</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8494">
                <a:tc>
                  <a:txBody>
                    <a:bodyPr/>
                    <a:lstStyle/>
                    <a:p>
                      <a:pPr algn="l">
                        <a:lnSpc>
                          <a:spcPct val="115000"/>
                        </a:lnSpc>
                        <a:spcAft>
                          <a:spcPts val="0"/>
                        </a:spcAft>
                      </a:pPr>
                      <a:r>
                        <a:rPr lang="ru-RU" sz="1200">
                          <a:ln>
                            <a:solidFill>
                              <a:schemeClr val="bg2">
                                <a:lumMod val="25000"/>
                              </a:schemeClr>
                            </a:solidFill>
                          </a:ln>
                          <a:effectLst/>
                        </a:rPr>
                        <a:t>Суммарная масса грузов, перемещаемых в течение смены с рабочей поверхности, кг</a:t>
                      </a:r>
                      <a:endParaRPr lang="ru-RU" sz="120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400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500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1000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1500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180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200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400</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500</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732">
                <a:tc>
                  <a:txBody>
                    <a:bodyPr/>
                    <a:lstStyle/>
                    <a:p>
                      <a:pPr algn="l">
                        <a:lnSpc>
                          <a:spcPct val="115000"/>
                        </a:lnSpc>
                        <a:spcAft>
                          <a:spcPts val="0"/>
                        </a:spcAft>
                      </a:pPr>
                      <a:r>
                        <a:rPr lang="ru-RU" sz="1200">
                          <a:ln>
                            <a:solidFill>
                              <a:schemeClr val="bg2">
                                <a:lumMod val="25000"/>
                              </a:schemeClr>
                            </a:solidFill>
                          </a:ln>
                          <a:effectLst/>
                        </a:rPr>
                        <a:t>Суммарная масса грузов, перемещаемых в течение смены с пола, кг</a:t>
                      </a:r>
                      <a:endParaRPr lang="ru-RU" sz="1200">
                        <a:ln>
                          <a:solidFill>
                            <a:schemeClr val="bg2">
                              <a:lumMod val="25000"/>
                            </a:schemeClr>
                          </a:solidFill>
                        </a:ln>
                        <a:effectLst/>
                        <a:latin typeface="Calibri"/>
                        <a:ea typeface="Calibri"/>
                        <a:cs typeface="Times New Roman"/>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200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250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500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700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90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100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ln>
                            <a:solidFill>
                              <a:schemeClr val="bg2">
                                <a:lumMod val="25000"/>
                              </a:schemeClr>
                            </a:solidFill>
                          </a:ln>
                          <a:effectLst/>
                        </a:rPr>
                        <a:t>200</a:t>
                      </a:r>
                      <a:endParaRPr lang="ru-RU" sz="120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ln>
                            <a:solidFill>
                              <a:schemeClr val="bg2">
                                <a:lumMod val="25000"/>
                              </a:schemeClr>
                            </a:solidFill>
                          </a:ln>
                          <a:effectLst/>
                        </a:rPr>
                        <a:t>250</a:t>
                      </a:r>
                      <a:endParaRPr lang="ru-RU" sz="1200" dirty="0">
                        <a:ln>
                          <a:solidFill>
                            <a:schemeClr val="bg2">
                              <a:lumMod val="25000"/>
                            </a:schemeClr>
                          </a:solidFill>
                        </a:ln>
                        <a:effectLst/>
                        <a:latin typeface="Calibri"/>
                        <a:ea typeface="Calibri"/>
                        <a:cs typeface="Times New Roman"/>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09670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99392"/>
            <a:ext cx="8229600" cy="692696"/>
          </a:xfrm>
        </p:spPr>
        <p:txBody>
          <a:bodyPr anchor="t"/>
          <a:lstStyle/>
          <a:p>
            <a:r>
              <a:rPr lang="ru-RU" sz="2000" dirty="0">
                <a:solidFill>
                  <a:srgbClr val="FF0000"/>
                </a:solidFill>
              </a:rPr>
              <a:t>Режим труда</a:t>
            </a:r>
          </a:p>
        </p:txBody>
      </p:sp>
      <p:sp>
        <p:nvSpPr>
          <p:cNvPr id="5" name="Скругленный прямоугольник 4"/>
          <p:cNvSpPr/>
          <p:nvPr/>
        </p:nvSpPr>
        <p:spPr>
          <a:xfrm>
            <a:off x="3784600" y="717709"/>
            <a:ext cx="1574800" cy="40703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b="1" dirty="0">
                <a:effectLst/>
                <a:latin typeface="Times New Roman"/>
                <a:ea typeface="Calibri"/>
                <a:cs typeface="Times New Roman"/>
              </a:rPr>
              <a:t>Рабочее время</a:t>
            </a:r>
            <a:endParaRPr lang="ru-RU" sz="1400" dirty="0">
              <a:effectLst/>
              <a:latin typeface="Calibri"/>
              <a:ea typeface="Calibri"/>
              <a:cs typeface="Times New Roman"/>
            </a:endParaRPr>
          </a:p>
        </p:txBody>
      </p:sp>
      <p:sp>
        <p:nvSpPr>
          <p:cNvPr id="6" name="Скругленный прямоугольник 5"/>
          <p:cNvSpPr/>
          <p:nvPr/>
        </p:nvSpPr>
        <p:spPr>
          <a:xfrm>
            <a:off x="2195736" y="1412776"/>
            <a:ext cx="1423446" cy="38417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dirty="0">
                <a:effectLst/>
                <a:latin typeface="Times New Roman"/>
                <a:ea typeface="Calibri"/>
                <a:cs typeface="Times New Roman"/>
              </a:rPr>
              <a:t>До 16 лет</a:t>
            </a:r>
            <a:endParaRPr lang="ru-RU" sz="1100" dirty="0">
              <a:effectLst/>
              <a:latin typeface="Calibri"/>
              <a:ea typeface="Calibri"/>
              <a:cs typeface="Times New Roman"/>
            </a:endParaRPr>
          </a:p>
        </p:txBody>
      </p:sp>
      <p:sp>
        <p:nvSpPr>
          <p:cNvPr id="7" name="Скругленный прямоугольник 6"/>
          <p:cNvSpPr/>
          <p:nvPr/>
        </p:nvSpPr>
        <p:spPr>
          <a:xfrm>
            <a:off x="5508104" y="1412776"/>
            <a:ext cx="1574800" cy="38417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От 16 до 18 лет</a:t>
            </a:r>
            <a:endParaRPr lang="ru-RU" sz="1100">
              <a:effectLst/>
              <a:latin typeface="Calibri"/>
              <a:ea typeface="Calibri"/>
              <a:cs typeface="Times New Roman"/>
            </a:endParaRPr>
          </a:p>
        </p:txBody>
      </p:sp>
      <p:sp>
        <p:nvSpPr>
          <p:cNvPr id="8" name="Скругленный прямоугольник 7"/>
          <p:cNvSpPr/>
          <p:nvPr/>
        </p:nvSpPr>
        <p:spPr>
          <a:xfrm>
            <a:off x="2195736" y="2060848"/>
            <a:ext cx="1408191" cy="75247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Не более 24 часов в неделю</a:t>
            </a:r>
            <a:endParaRPr lang="ru-RU" sz="1100">
              <a:effectLst/>
              <a:latin typeface="Calibri"/>
              <a:ea typeface="Calibri"/>
              <a:cs typeface="Times New Roman"/>
            </a:endParaRPr>
          </a:p>
        </p:txBody>
      </p:sp>
      <p:sp>
        <p:nvSpPr>
          <p:cNvPr id="9" name="Скругленный прямоугольник 8"/>
          <p:cNvSpPr/>
          <p:nvPr/>
        </p:nvSpPr>
        <p:spPr>
          <a:xfrm>
            <a:off x="5508105" y="2060848"/>
            <a:ext cx="1574800" cy="75247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Не более 35 часов в неделю</a:t>
            </a:r>
            <a:endParaRPr lang="ru-RU" sz="1100">
              <a:effectLst/>
              <a:latin typeface="Calibri"/>
              <a:ea typeface="Calibri"/>
              <a:cs typeface="Times New Roman"/>
            </a:endParaRPr>
          </a:p>
        </p:txBody>
      </p:sp>
      <p:sp>
        <p:nvSpPr>
          <p:cNvPr id="10" name="Скругленный прямоугольник 9"/>
          <p:cNvSpPr/>
          <p:nvPr/>
        </p:nvSpPr>
        <p:spPr>
          <a:xfrm>
            <a:off x="2195737" y="3068960"/>
            <a:ext cx="1423446" cy="59880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Ежедневно – 5 часов</a:t>
            </a:r>
            <a:endParaRPr lang="ru-RU" sz="1100">
              <a:effectLst/>
              <a:latin typeface="Calibri"/>
              <a:ea typeface="Calibri"/>
              <a:cs typeface="Times New Roman"/>
            </a:endParaRPr>
          </a:p>
        </p:txBody>
      </p:sp>
      <p:sp>
        <p:nvSpPr>
          <p:cNvPr id="11" name="Скругленный прямоугольник 10"/>
          <p:cNvSpPr/>
          <p:nvPr/>
        </p:nvSpPr>
        <p:spPr>
          <a:xfrm>
            <a:off x="5508105" y="3068960"/>
            <a:ext cx="1574800" cy="59880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Ежедневно – 7 часов</a:t>
            </a:r>
            <a:endParaRPr lang="ru-RU" sz="1100">
              <a:effectLst/>
              <a:latin typeface="Calibri"/>
              <a:ea typeface="Calibri"/>
              <a:cs typeface="Times New Roman"/>
            </a:endParaRPr>
          </a:p>
        </p:txBody>
      </p:sp>
      <p:sp>
        <p:nvSpPr>
          <p:cNvPr id="12" name="Скругленный прямоугольник 11"/>
          <p:cNvSpPr/>
          <p:nvPr/>
        </p:nvSpPr>
        <p:spPr>
          <a:xfrm>
            <a:off x="2195736" y="3933056"/>
            <a:ext cx="4887168" cy="39941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Учащихся, совмещающих учебу с работой</a:t>
            </a:r>
            <a:endParaRPr lang="ru-RU" sz="1100">
              <a:effectLst/>
              <a:latin typeface="Calibri"/>
              <a:ea typeface="Calibri"/>
              <a:cs typeface="Times New Roman"/>
            </a:endParaRPr>
          </a:p>
        </p:txBody>
      </p:sp>
      <p:sp>
        <p:nvSpPr>
          <p:cNvPr id="13" name="Скругленный прямоугольник 12"/>
          <p:cNvSpPr/>
          <p:nvPr/>
        </p:nvSpPr>
        <p:spPr>
          <a:xfrm>
            <a:off x="2195736" y="4541752"/>
            <a:ext cx="1423447" cy="39941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До 16 лет</a:t>
            </a:r>
            <a:endParaRPr lang="ru-RU" sz="1100">
              <a:effectLst/>
              <a:latin typeface="Calibri"/>
              <a:ea typeface="Calibri"/>
              <a:cs typeface="Times New Roman"/>
            </a:endParaRPr>
          </a:p>
        </p:txBody>
      </p:sp>
      <p:sp>
        <p:nvSpPr>
          <p:cNvPr id="14" name="Скругленный прямоугольник 13"/>
          <p:cNvSpPr/>
          <p:nvPr/>
        </p:nvSpPr>
        <p:spPr>
          <a:xfrm>
            <a:off x="5508104" y="4581128"/>
            <a:ext cx="1574800" cy="39179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От 16 до 18 лет</a:t>
            </a:r>
            <a:endParaRPr lang="ru-RU" sz="1100">
              <a:effectLst/>
              <a:latin typeface="Calibri"/>
              <a:ea typeface="Calibri"/>
              <a:cs typeface="Times New Roman"/>
            </a:endParaRPr>
          </a:p>
        </p:txBody>
      </p:sp>
      <p:sp>
        <p:nvSpPr>
          <p:cNvPr id="15" name="Скругленный прямоугольник 14"/>
          <p:cNvSpPr/>
          <p:nvPr/>
        </p:nvSpPr>
        <p:spPr>
          <a:xfrm>
            <a:off x="2195735" y="5157192"/>
            <a:ext cx="1423447" cy="59880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Не более 12 часов в неделю</a:t>
            </a:r>
            <a:endParaRPr lang="ru-RU" sz="1100">
              <a:effectLst/>
              <a:latin typeface="Calibri"/>
              <a:ea typeface="Calibri"/>
              <a:cs typeface="Times New Roman"/>
            </a:endParaRPr>
          </a:p>
        </p:txBody>
      </p:sp>
      <p:sp>
        <p:nvSpPr>
          <p:cNvPr id="16" name="Скругленный прямоугольник 15"/>
          <p:cNvSpPr/>
          <p:nvPr/>
        </p:nvSpPr>
        <p:spPr>
          <a:xfrm>
            <a:off x="5508104" y="5157192"/>
            <a:ext cx="1574800" cy="576064"/>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Не более 17,5 часов в неделю</a:t>
            </a:r>
            <a:endParaRPr lang="ru-RU" sz="1100">
              <a:effectLst/>
              <a:latin typeface="Calibri"/>
              <a:ea typeface="Calibri"/>
              <a:cs typeface="Times New Roman"/>
            </a:endParaRPr>
          </a:p>
        </p:txBody>
      </p:sp>
      <p:sp>
        <p:nvSpPr>
          <p:cNvPr id="17" name="Скругленный прямоугольник 16"/>
          <p:cNvSpPr/>
          <p:nvPr/>
        </p:nvSpPr>
        <p:spPr>
          <a:xfrm>
            <a:off x="2196093" y="5998547"/>
            <a:ext cx="1423090" cy="59880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Ежедневно – 2,5 часа</a:t>
            </a:r>
            <a:endParaRPr lang="ru-RU" sz="1100">
              <a:effectLst/>
              <a:latin typeface="Calibri"/>
              <a:ea typeface="Calibri"/>
              <a:cs typeface="Times New Roman"/>
            </a:endParaRPr>
          </a:p>
        </p:txBody>
      </p:sp>
      <p:sp>
        <p:nvSpPr>
          <p:cNvPr id="18" name="Скругленный прямоугольник 17"/>
          <p:cNvSpPr/>
          <p:nvPr/>
        </p:nvSpPr>
        <p:spPr>
          <a:xfrm>
            <a:off x="5512691" y="5997545"/>
            <a:ext cx="1574799" cy="598805"/>
          </a:xfrm>
          <a:prstGeom prst="roundRect">
            <a:avLst/>
          </a:prstGeom>
          <a:noFill/>
          <a:ln w="28575"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Ежедневно – 4 часа</a:t>
            </a:r>
            <a:endParaRPr lang="ru-RU" sz="1100">
              <a:effectLst/>
              <a:latin typeface="Calibri"/>
              <a:ea typeface="Calibri"/>
              <a:cs typeface="Times New Roman"/>
            </a:endParaRPr>
          </a:p>
        </p:txBody>
      </p:sp>
      <p:cxnSp>
        <p:nvCxnSpPr>
          <p:cNvPr id="19" name="Прямая со стрелкой 18"/>
          <p:cNvCxnSpPr>
            <a:endCxn id="12" idx="0"/>
          </p:cNvCxnSpPr>
          <p:nvPr/>
        </p:nvCxnSpPr>
        <p:spPr>
          <a:xfrm>
            <a:off x="4632553" y="1124744"/>
            <a:ext cx="6767" cy="28083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Прямая со стрелкой 19"/>
          <p:cNvCxnSpPr>
            <a:stCxn id="6" idx="2"/>
          </p:cNvCxnSpPr>
          <p:nvPr/>
        </p:nvCxnSpPr>
        <p:spPr>
          <a:xfrm flipH="1">
            <a:off x="2903215" y="1796951"/>
            <a:ext cx="4244" cy="264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Прямая со стрелкой 23"/>
          <p:cNvCxnSpPr/>
          <p:nvPr/>
        </p:nvCxnSpPr>
        <p:spPr>
          <a:xfrm flipH="1">
            <a:off x="2893069" y="2813323"/>
            <a:ext cx="4244" cy="264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Прямая со стрелкой 24"/>
          <p:cNvCxnSpPr/>
          <p:nvPr/>
        </p:nvCxnSpPr>
        <p:spPr>
          <a:xfrm flipH="1">
            <a:off x="2888825" y="3669751"/>
            <a:ext cx="4244" cy="264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Прямая со стрелкой 25"/>
          <p:cNvCxnSpPr>
            <a:endCxn id="13" idx="0"/>
          </p:cNvCxnSpPr>
          <p:nvPr/>
        </p:nvCxnSpPr>
        <p:spPr>
          <a:xfrm flipH="1">
            <a:off x="2907460" y="4332471"/>
            <a:ext cx="4586" cy="2092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Прямая со стрелкой 26"/>
          <p:cNvCxnSpPr>
            <a:stCxn id="13" idx="2"/>
            <a:endCxn id="15" idx="0"/>
          </p:cNvCxnSpPr>
          <p:nvPr/>
        </p:nvCxnSpPr>
        <p:spPr>
          <a:xfrm flipH="1">
            <a:off x="2907459" y="4941167"/>
            <a:ext cx="1" cy="2160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Прямая со стрелкой 27"/>
          <p:cNvCxnSpPr/>
          <p:nvPr/>
        </p:nvCxnSpPr>
        <p:spPr>
          <a:xfrm flipH="1">
            <a:off x="2907458" y="5733256"/>
            <a:ext cx="4244" cy="264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Прямая со стрелкой 28"/>
          <p:cNvCxnSpPr>
            <a:stCxn id="5" idx="1"/>
          </p:cNvCxnSpPr>
          <p:nvPr/>
        </p:nvCxnSpPr>
        <p:spPr>
          <a:xfrm flipH="1">
            <a:off x="2912046" y="921227"/>
            <a:ext cx="872554" cy="49154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Прямая со стрелкой 34"/>
          <p:cNvCxnSpPr/>
          <p:nvPr/>
        </p:nvCxnSpPr>
        <p:spPr>
          <a:xfrm flipH="1">
            <a:off x="6295505" y="4972923"/>
            <a:ext cx="4586" cy="2092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Прямая со стрелкой 35"/>
          <p:cNvCxnSpPr/>
          <p:nvPr/>
        </p:nvCxnSpPr>
        <p:spPr>
          <a:xfrm>
            <a:off x="6297798" y="4332471"/>
            <a:ext cx="2293" cy="2486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8" name="Прямая со стрелкой 37"/>
          <p:cNvCxnSpPr/>
          <p:nvPr/>
        </p:nvCxnSpPr>
        <p:spPr>
          <a:xfrm flipH="1">
            <a:off x="6300091" y="5739447"/>
            <a:ext cx="4244" cy="264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Прямая со стрелкой 38"/>
          <p:cNvCxnSpPr/>
          <p:nvPr/>
        </p:nvCxnSpPr>
        <p:spPr>
          <a:xfrm flipH="1">
            <a:off x="6304335" y="1796559"/>
            <a:ext cx="4244" cy="264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Прямая со стрелкой 39"/>
          <p:cNvCxnSpPr/>
          <p:nvPr/>
        </p:nvCxnSpPr>
        <p:spPr>
          <a:xfrm flipH="1">
            <a:off x="6303905" y="2813323"/>
            <a:ext cx="4244" cy="264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 name="Прямая со стрелкой 40"/>
          <p:cNvCxnSpPr/>
          <p:nvPr/>
        </p:nvCxnSpPr>
        <p:spPr>
          <a:xfrm flipH="1">
            <a:off x="6303508" y="3674940"/>
            <a:ext cx="4244" cy="264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2" name="Прямая со стрелкой 41"/>
          <p:cNvCxnSpPr>
            <a:stCxn id="5" idx="3"/>
          </p:cNvCxnSpPr>
          <p:nvPr/>
        </p:nvCxnSpPr>
        <p:spPr>
          <a:xfrm>
            <a:off x="5359400" y="921227"/>
            <a:ext cx="933982" cy="4643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48948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125369"/>
            <a:ext cx="8229600" cy="933430"/>
          </a:xfrm>
        </p:spPr>
        <p:txBody>
          <a:bodyPr anchor="t"/>
          <a:lstStyle/>
          <a:p>
            <a:r>
              <a:rPr lang="ru-RU" sz="2000" b="1" dirty="0">
                <a:solidFill>
                  <a:srgbClr val="00B050"/>
                </a:solidFill>
                <a:effectLst/>
              </a:rPr>
              <a:t>Режим </a:t>
            </a:r>
            <a:r>
              <a:rPr lang="ru-RU" sz="2000" b="1" dirty="0" smtClean="0">
                <a:solidFill>
                  <a:srgbClr val="00B050"/>
                </a:solidFill>
                <a:effectLst/>
              </a:rPr>
              <a:t>отдыха </a:t>
            </a:r>
            <a:r>
              <a:rPr lang="ru-RU" sz="2000" b="1" dirty="0">
                <a:solidFill>
                  <a:srgbClr val="00B050"/>
                </a:solidFill>
                <a:effectLst/>
              </a:rPr>
              <a:t>работников в </a:t>
            </a:r>
            <a:r>
              <a:rPr lang="ru-RU" sz="2000" b="1" dirty="0" smtClean="0">
                <a:solidFill>
                  <a:srgbClr val="00B050"/>
                </a:solidFill>
                <a:effectLst/>
              </a:rPr>
              <a:t>возрасте до </a:t>
            </a:r>
            <a:r>
              <a:rPr lang="ru-RU" sz="2000" b="1" dirty="0">
                <a:solidFill>
                  <a:srgbClr val="00B050"/>
                </a:solidFill>
                <a:effectLst/>
              </a:rPr>
              <a:t>18 лет</a:t>
            </a:r>
            <a:endParaRPr lang="ru-RU" sz="2000" dirty="0">
              <a:solidFill>
                <a:srgbClr val="00B050"/>
              </a:solidFill>
            </a:endParaRPr>
          </a:p>
        </p:txBody>
      </p:sp>
      <p:cxnSp>
        <p:nvCxnSpPr>
          <p:cNvPr id="25" name="Прямая со стрелкой 24"/>
          <p:cNvCxnSpPr>
            <a:stCxn id="32" idx="1"/>
            <a:endCxn id="33" idx="0"/>
          </p:cNvCxnSpPr>
          <p:nvPr/>
        </p:nvCxnSpPr>
        <p:spPr>
          <a:xfrm flipH="1">
            <a:off x="2700115" y="1340768"/>
            <a:ext cx="773335" cy="6024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Прямая со стрелкой 34"/>
          <p:cNvCxnSpPr>
            <a:stCxn id="32" idx="3"/>
            <a:endCxn id="37" idx="0"/>
          </p:cNvCxnSpPr>
          <p:nvPr/>
        </p:nvCxnSpPr>
        <p:spPr>
          <a:xfrm>
            <a:off x="5670550" y="1340768"/>
            <a:ext cx="305606" cy="6816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Прямая со стрелкой 35"/>
          <p:cNvCxnSpPr/>
          <p:nvPr/>
        </p:nvCxnSpPr>
        <p:spPr>
          <a:xfrm>
            <a:off x="4067944" y="1594133"/>
            <a:ext cx="0" cy="18352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 name="Прямая со стрелкой 40"/>
          <p:cNvCxnSpPr>
            <a:stCxn id="37" idx="2"/>
            <a:endCxn id="43" idx="0"/>
          </p:cNvCxnSpPr>
          <p:nvPr/>
        </p:nvCxnSpPr>
        <p:spPr>
          <a:xfrm>
            <a:off x="5976156" y="2997776"/>
            <a:ext cx="0" cy="4316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Скругленный прямоугольник 31"/>
          <p:cNvSpPr/>
          <p:nvPr/>
        </p:nvSpPr>
        <p:spPr>
          <a:xfrm>
            <a:off x="3473450" y="1087403"/>
            <a:ext cx="2197100" cy="506730"/>
          </a:xfrm>
          <a:prstGeom prst="roundRect">
            <a:avLst/>
          </a:prstGeom>
          <a:noFill/>
          <a:ln w="25400" cap="flat" cmpd="sng" algn="ctr">
            <a:solidFill>
              <a:srgbClr val="7030A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Ежегодный оплачиваемый отпуск</a:t>
            </a:r>
            <a:endParaRPr lang="ru-RU" sz="1100">
              <a:effectLst/>
              <a:latin typeface="Calibri"/>
              <a:ea typeface="Calibri"/>
              <a:cs typeface="Times New Roman"/>
            </a:endParaRPr>
          </a:p>
        </p:txBody>
      </p:sp>
      <p:sp>
        <p:nvSpPr>
          <p:cNvPr id="33" name="Скругленный прямоугольник 32"/>
          <p:cNvSpPr/>
          <p:nvPr/>
        </p:nvSpPr>
        <p:spPr>
          <a:xfrm>
            <a:off x="1920335" y="1943178"/>
            <a:ext cx="1559560" cy="975360"/>
          </a:xfrm>
          <a:prstGeom prst="roundRect">
            <a:avLst/>
          </a:prstGeom>
          <a:noFill/>
          <a:ln w="25400" cap="flat" cmpd="sng" algn="ctr">
            <a:solidFill>
              <a:srgbClr val="7030A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За первый год работы – до истечения 6 месяцев</a:t>
            </a:r>
            <a:endParaRPr lang="ru-RU" sz="1100">
              <a:effectLst/>
              <a:latin typeface="Calibri"/>
              <a:ea typeface="Calibri"/>
              <a:cs typeface="Times New Roman"/>
            </a:endParaRPr>
          </a:p>
        </p:txBody>
      </p:sp>
      <p:sp>
        <p:nvSpPr>
          <p:cNvPr id="34" name="Скругленный прямоугольник 33"/>
          <p:cNvSpPr/>
          <p:nvPr/>
        </p:nvSpPr>
        <p:spPr>
          <a:xfrm>
            <a:off x="2843808" y="3429395"/>
            <a:ext cx="1559560" cy="1021715"/>
          </a:xfrm>
          <a:prstGeom prst="roundRect">
            <a:avLst/>
          </a:prstGeom>
          <a:noFill/>
          <a:ln w="25400" cap="flat" cmpd="sng" algn="ctr">
            <a:solidFill>
              <a:srgbClr val="7030A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Отзыв из отпуска не допускается</a:t>
            </a:r>
            <a:endParaRPr lang="ru-RU" sz="1100">
              <a:effectLst/>
              <a:latin typeface="Calibri"/>
              <a:ea typeface="Calibri"/>
              <a:cs typeface="Times New Roman"/>
            </a:endParaRPr>
          </a:p>
        </p:txBody>
      </p:sp>
      <p:sp>
        <p:nvSpPr>
          <p:cNvPr id="37" name="Скругленный прямоугольник 36"/>
          <p:cNvSpPr/>
          <p:nvPr/>
        </p:nvSpPr>
        <p:spPr>
          <a:xfrm>
            <a:off x="5220072" y="2022416"/>
            <a:ext cx="1512168" cy="975360"/>
          </a:xfrm>
          <a:prstGeom prst="roundRect">
            <a:avLst/>
          </a:prstGeom>
          <a:noFill/>
          <a:ln w="25400" cap="flat" cmpd="sng" algn="ctr">
            <a:solidFill>
              <a:srgbClr val="7030A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31 календарный день</a:t>
            </a:r>
            <a:endParaRPr lang="ru-RU" sz="1100">
              <a:effectLst/>
              <a:latin typeface="Calibri"/>
              <a:ea typeface="Calibri"/>
              <a:cs typeface="Times New Roman"/>
            </a:endParaRPr>
          </a:p>
        </p:txBody>
      </p:sp>
      <p:sp>
        <p:nvSpPr>
          <p:cNvPr id="43" name="Скругленный прямоугольник 42"/>
          <p:cNvSpPr/>
          <p:nvPr/>
        </p:nvSpPr>
        <p:spPr>
          <a:xfrm>
            <a:off x="5220072" y="3429395"/>
            <a:ext cx="1512168" cy="1021715"/>
          </a:xfrm>
          <a:prstGeom prst="roundRect">
            <a:avLst/>
          </a:prstGeom>
          <a:noFill/>
          <a:ln w="25400" cap="flat" cmpd="sng" algn="ctr">
            <a:solidFill>
              <a:srgbClr val="7030A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200" b="1">
                <a:effectLst/>
                <a:latin typeface="Times New Roman"/>
                <a:ea typeface="Calibri"/>
                <a:cs typeface="Times New Roman"/>
              </a:rPr>
              <a:t>В летний период или в удобное время</a:t>
            </a:r>
            <a:endParaRPr lang="ru-RU" sz="1100">
              <a:effectLst/>
              <a:latin typeface="Calibri"/>
              <a:ea typeface="Calibri"/>
              <a:cs typeface="Times New Roman"/>
            </a:endParaRPr>
          </a:p>
        </p:txBody>
      </p:sp>
    </p:spTree>
    <p:extLst>
      <p:ext uri="{BB962C8B-B14F-4D97-AF65-F5344CB8AC3E}">
        <p14:creationId xmlns:p14="http://schemas.microsoft.com/office/powerpoint/2010/main" val="2464857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4779912"/>
            <a:ext cx="9145016" cy="11280011"/>
          </a:xfrm>
          <a:prstGeom prst="rect">
            <a:avLst/>
          </a:prstGeom>
        </p:spPr>
        <p:txBody>
          <a:bodyPr wrap="square">
            <a:spAutoFit/>
          </a:bodyPr>
          <a:lstStyle/>
          <a:p>
            <a:endParaRPr lang="ru-RU" sz="1400" dirty="0" smtClean="0"/>
          </a:p>
          <a:p>
            <a:endParaRPr lang="ru-RU" sz="1400" dirty="0"/>
          </a:p>
          <a:p>
            <a:endParaRPr lang="ru-RU" sz="1400" dirty="0" smtClean="0"/>
          </a:p>
          <a:p>
            <a:endParaRPr lang="ru-RU" sz="1400" dirty="0"/>
          </a:p>
          <a:p>
            <a:endParaRPr lang="ru-RU" sz="1400" dirty="0" smtClean="0"/>
          </a:p>
          <a:p>
            <a:endParaRPr lang="ru-RU" sz="1400" dirty="0"/>
          </a:p>
          <a:p>
            <a:endParaRPr lang="ru-RU" sz="1400" dirty="0" smtClean="0"/>
          </a:p>
          <a:p>
            <a:endParaRPr lang="ru-RU" sz="1400" dirty="0"/>
          </a:p>
          <a:p>
            <a:endParaRPr lang="ru-RU" sz="1400" dirty="0" smtClean="0"/>
          </a:p>
          <a:p>
            <a:endParaRPr lang="ru-RU" sz="1400" dirty="0"/>
          </a:p>
          <a:p>
            <a:endParaRPr lang="ru-RU" sz="1400" dirty="0" smtClean="0"/>
          </a:p>
          <a:p>
            <a:endParaRPr lang="ru-RU" sz="1400" dirty="0"/>
          </a:p>
          <a:p>
            <a:endParaRPr lang="ru-RU" sz="1400" dirty="0" smtClean="0"/>
          </a:p>
          <a:p>
            <a:endParaRPr lang="ru-RU" sz="1400" dirty="0"/>
          </a:p>
          <a:p>
            <a:endParaRPr lang="ru-RU" sz="1400" dirty="0" smtClean="0"/>
          </a:p>
          <a:p>
            <a:endParaRPr lang="ru-RU" sz="1400" dirty="0"/>
          </a:p>
          <a:p>
            <a:endParaRPr lang="ru-RU" sz="1400" dirty="0" smtClean="0"/>
          </a:p>
          <a:p>
            <a:endParaRPr lang="ru-RU" sz="1400" dirty="0"/>
          </a:p>
          <a:p>
            <a:endParaRPr lang="ru-RU" sz="1400" dirty="0" smtClean="0"/>
          </a:p>
          <a:p>
            <a:endParaRPr lang="ru-RU" sz="1400" dirty="0"/>
          </a:p>
          <a:p>
            <a:endParaRPr lang="ru-RU" sz="1400" dirty="0" smtClean="0"/>
          </a:p>
          <a:p>
            <a:endParaRPr lang="ru-RU" sz="1400" dirty="0"/>
          </a:p>
          <a:p>
            <a:endParaRPr lang="ru-RU" sz="1400" dirty="0" smtClean="0"/>
          </a:p>
          <a:p>
            <a:r>
              <a:rPr lang="ru-RU" sz="1400" dirty="0" smtClean="0"/>
              <a:t>Нормативные </a:t>
            </a:r>
            <a:r>
              <a:rPr lang="ru-RU" sz="1400" dirty="0"/>
              <a:t>правовые акты, регламентирующие приём на </a:t>
            </a:r>
            <a:r>
              <a:rPr lang="ru-RU" sz="1400" dirty="0" smtClean="0"/>
              <a:t>работу несовершеннолетних </a:t>
            </a:r>
            <a:r>
              <a:rPr lang="ru-RU" sz="1400" dirty="0"/>
              <a:t>граждан.</a:t>
            </a:r>
          </a:p>
          <a:p>
            <a:endParaRPr lang="ru-RU" sz="1400" dirty="0"/>
          </a:p>
          <a:p>
            <a:r>
              <a:rPr lang="ru-RU" sz="1300" dirty="0"/>
              <a:t>1.Трудовой кодекс Российской  Федерации (ст.63, 64, 65, 68, 69, 70, 76, 77, 78, 84, 91, 92, 94, 96, 100, 185, 212, 214, 225, 242, 244). Глава 42. «Особенности регулирования  труда работников в возрасте до 18 лет».</a:t>
            </a:r>
          </a:p>
          <a:p>
            <a:r>
              <a:rPr lang="ru-RU" sz="1300" dirty="0"/>
              <a:t>2.Налоговый кодекс Российской Федерации (ст.255).</a:t>
            </a:r>
          </a:p>
          <a:p>
            <a:r>
              <a:rPr lang="ru-RU" sz="1300" dirty="0"/>
              <a:t>3. Семейный кодекс Российской Федерации (ст.64).</a:t>
            </a:r>
          </a:p>
          <a:p>
            <a:r>
              <a:rPr lang="ru-RU" sz="1300" dirty="0"/>
              <a:t>4. Гражданский кодекс Российской Федерации (п.1 ст.26, 28).</a:t>
            </a:r>
          </a:p>
          <a:p>
            <a:r>
              <a:rPr lang="ru-RU" sz="1300" dirty="0"/>
              <a:t>5. Приказ </a:t>
            </a:r>
            <a:r>
              <a:rPr lang="ru-RU" sz="1300" dirty="0" err="1"/>
              <a:t>Минздравсоцразвития</a:t>
            </a:r>
            <a:r>
              <a:rPr lang="ru-RU" sz="1300" dirty="0"/>
              <a:t> РФ от 12.04.2011 N 302н «Об утверждении перечней вредных и (или) опасных производственных факторов и работ, при выполнении которых проводятся обязательные предварительные и периодические медицинские осмотры (обследования), и Порядка проведения обязательных предварительных и периодических медицинских осмотров (обследований) работников, занятых на тяжелых работах и на работах с вредными и (или) опасными условиями труда» </a:t>
            </a:r>
          </a:p>
          <a:p>
            <a:r>
              <a:rPr lang="ru-RU" sz="1300" dirty="0"/>
              <a:t>6.Постановление Правительства РФ от 25.02.2000 № 163 «Об утверждении перечня  тяжёлых работ с вредными или опасными условиями труда, при выполнении которых запрещается применение труда лиц  моложе восемнадцати лет».</a:t>
            </a:r>
          </a:p>
          <a:p>
            <a:r>
              <a:rPr lang="ru-RU" sz="1300" dirty="0"/>
              <a:t>7. Федеральный Закон  от 27 июля 2004 г. № 79-ФЗ «О государственной гражданской службе Российской Федерации» (ст. 21)</a:t>
            </a:r>
          </a:p>
          <a:p>
            <a:r>
              <a:rPr lang="ru-RU" sz="1300" dirty="0"/>
              <a:t>8. Федеральный закон от 2 марта 2007 г. № 25 – ФЗ «О муниципальной службе в Российской Федерации» (ст. 16)</a:t>
            </a:r>
          </a:p>
          <a:p>
            <a:r>
              <a:rPr lang="ru-RU" sz="1300" dirty="0"/>
              <a:t>9. Федеральный закон от 14 апреля 1999 г. № 77- ФЗ «О </a:t>
            </a:r>
            <a:r>
              <a:rPr lang="ru-RU" sz="1300" dirty="0" smtClean="0"/>
              <a:t>ведомственной </a:t>
            </a:r>
            <a:r>
              <a:rPr lang="ru-RU" sz="1300" dirty="0"/>
              <a:t>охране» (ст. 6).</a:t>
            </a:r>
          </a:p>
          <a:p>
            <a:r>
              <a:rPr lang="ru-RU" sz="1300" dirty="0"/>
              <a:t>10.Федеральный закон от 24 июня 1999 года № 120 – ФЗ «Об основах системы профилактики безнадзорности и правонарушений несовершеннолетних» (ст. 2, 4, 14, 19, 25).</a:t>
            </a:r>
          </a:p>
          <a:p>
            <a:r>
              <a:rPr lang="ru-RU" sz="1300" dirty="0"/>
              <a:t>11. Закон  РФ от 11 марта 1992 г. № 2487-1 «О частной детективной и охранной деятельности в Российской Федерации» (ст. 11.1).</a:t>
            </a:r>
          </a:p>
          <a:p>
            <a:r>
              <a:rPr lang="ru-RU" sz="1300" dirty="0"/>
              <a:t>12. Постановление Правительства РФ от 28 апреля 2007 г. № 252 «Об утверждении  Перечня  профессий и должностей творческих работников средств массовой информации, организации кинематографии,  теле- и видео- съёмочных коллективов, театров, театральных и  концертных организаций, цирков и иных лиц, участвующих в создании и (или) исполнении (экспонировании) произведений,  особенности трудовой деятельности которых установлены Трудовым кодексом Российской Федерации».</a:t>
            </a:r>
          </a:p>
          <a:p>
            <a:r>
              <a:rPr lang="ru-RU" sz="1300" dirty="0"/>
              <a:t>13. Закон РФ от 19 апреля1991 года  № 1032-1 «Закон о занятости населения в Российской Федерации» (ст. </a:t>
            </a:r>
            <a:r>
              <a:rPr lang="ru-RU" sz="1300" dirty="0" smtClean="0"/>
              <a:t>7- </a:t>
            </a:r>
            <a:r>
              <a:rPr lang="ru-RU" sz="1300" dirty="0"/>
              <a:t>8, 9, 12).</a:t>
            </a:r>
          </a:p>
        </p:txBody>
      </p:sp>
    </p:spTree>
    <p:extLst>
      <p:ext uri="{BB962C8B-B14F-4D97-AF65-F5344CB8AC3E}">
        <p14:creationId xmlns:p14="http://schemas.microsoft.com/office/powerpoint/2010/main" val="795148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688526619"/>
              </p:ext>
            </p:extLst>
          </p:nvPr>
        </p:nvGraphicFramePr>
        <p:xfrm>
          <a:off x="1259632" y="1124744"/>
          <a:ext cx="6912768" cy="4608513"/>
        </p:xfrm>
        <a:graphic>
          <a:graphicData uri="http://schemas.openxmlformats.org/drawingml/2006/table">
            <a:tbl>
              <a:tblPr firstRow="1" firstCol="1" lastRow="1" lastCol="1" bandRow="1" bandCol="1">
                <a:tableStyleId>{9DCAF9ED-07DC-4A11-8D7F-57B35C25682E}</a:tableStyleId>
              </a:tblPr>
              <a:tblGrid>
                <a:gridCol w="4011157"/>
                <a:gridCol w="2901611"/>
              </a:tblGrid>
              <a:tr h="271089">
                <a:tc>
                  <a:txBody>
                    <a:bodyPr/>
                    <a:lstStyle/>
                    <a:p>
                      <a:pPr algn="ctr">
                        <a:lnSpc>
                          <a:spcPct val="115000"/>
                        </a:lnSpc>
                        <a:spcAft>
                          <a:spcPts val="0"/>
                        </a:spcAft>
                      </a:pPr>
                      <a:r>
                        <a:rPr lang="ru-RU" sz="1400" dirty="0">
                          <a:effectLst/>
                        </a:rPr>
                        <a:t>Учреждение</a:t>
                      </a:r>
                      <a:endParaRPr lang="ru-RU" sz="1100" dirty="0">
                        <a:solidFill>
                          <a:srgbClr val="FFFF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400">
                          <a:effectLst/>
                        </a:rPr>
                        <a:t>телефон</a:t>
                      </a:r>
                      <a:endParaRPr lang="ru-RU" sz="1100">
                        <a:solidFill>
                          <a:srgbClr val="FFFF00"/>
                        </a:solidFill>
                        <a:effectLst/>
                        <a:latin typeface="Calibri"/>
                        <a:ea typeface="Calibri"/>
                        <a:cs typeface="Times New Roman"/>
                      </a:endParaRPr>
                    </a:p>
                  </a:txBody>
                  <a:tcPr marL="68580" marR="68580" marT="0" marB="0"/>
                </a:tc>
              </a:tr>
              <a:tr h="542178">
                <a:tc>
                  <a:txBody>
                    <a:bodyPr/>
                    <a:lstStyle/>
                    <a:p>
                      <a:pPr algn="ctr">
                        <a:lnSpc>
                          <a:spcPct val="115000"/>
                        </a:lnSpc>
                        <a:spcAft>
                          <a:spcPts val="0"/>
                        </a:spcAft>
                      </a:pPr>
                      <a:r>
                        <a:rPr lang="ru-RU" sz="1400" dirty="0">
                          <a:effectLst/>
                        </a:rPr>
                        <a:t>Покачевский центр занятости населения</a:t>
                      </a:r>
                      <a:endParaRPr lang="ru-RU" sz="1100" dirty="0">
                        <a:effectLst/>
                      </a:endParaRPr>
                    </a:p>
                    <a:p>
                      <a:pPr algn="ctr">
                        <a:lnSpc>
                          <a:spcPct val="115000"/>
                        </a:lnSpc>
                        <a:spcAft>
                          <a:spcPts val="0"/>
                        </a:spcAft>
                      </a:pPr>
                      <a:r>
                        <a:rPr lang="ru-RU" sz="1400" dirty="0">
                          <a:effectLst/>
                        </a:rPr>
                        <a:t>По вопросам трудоустройства</a:t>
                      </a:r>
                      <a:endParaRPr lang="ru-RU" sz="1100" dirty="0">
                        <a:solidFill>
                          <a:srgbClr val="FFFF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400">
                          <a:effectLst/>
                        </a:rPr>
                        <a:t>8(34669) 7-49-52</a:t>
                      </a:r>
                      <a:endParaRPr lang="ru-RU" sz="1100">
                        <a:effectLst/>
                      </a:endParaRPr>
                    </a:p>
                    <a:p>
                      <a:pPr algn="ctr">
                        <a:lnSpc>
                          <a:spcPct val="115000"/>
                        </a:lnSpc>
                        <a:spcAft>
                          <a:spcPts val="0"/>
                        </a:spcAft>
                      </a:pPr>
                      <a:r>
                        <a:rPr lang="ru-RU" sz="1400">
                          <a:effectLst/>
                        </a:rPr>
                        <a:t>8(34669) 7-35-45</a:t>
                      </a:r>
                      <a:endParaRPr lang="ru-RU" sz="1100">
                        <a:solidFill>
                          <a:srgbClr val="FFFF00"/>
                        </a:solidFill>
                        <a:effectLst/>
                        <a:latin typeface="Calibri"/>
                        <a:ea typeface="Calibri"/>
                        <a:cs typeface="Times New Roman"/>
                      </a:endParaRPr>
                    </a:p>
                  </a:txBody>
                  <a:tcPr marL="68580" marR="68580" marT="0" marB="0"/>
                </a:tc>
              </a:tr>
              <a:tr h="813267">
                <a:tc>
                  <a:txBody>
                    <a:bodyPr/>
                    <a:lstStyle/>
                    <a:p>
                      <a:pPr algn="ctr">
                        <a:lnSpc>
                          <a:spcPct val="115000"/>
                        </a:lnSpc>
                        <a:spcAft>
                          <a:spcPts val="0"/>
                        </a:spcAft>
                      </a:pPr>
                      <a:r>
                        <a:rPr lang="ru-RU" sz="1400" dirty="0">
                          <a:effectLst/>
                        </a:rPr>
                        <a:t>Федеральная служба по труду и занятости</a:t>
                      </a:r>
                      <a:endParaRPr lang="ru-RU" sz="1100" dirty="0">
                        <a:effectLst/>
                      </a:endParaRPr>
                    </a:p>
                    <a:p>
                      <a:pPr algn="ctr">
                        <a:lnSpc>
                          <a:spcPct val="115000"/>
                        </a:lnSpc>
                        <a:spcAft>
                          <a:spcPts val="0"/>
                        </a:spcAft>
                      </a:pPr>
                      <a:r>
                        <a:rPr lang="ru-RU" sz="1400" dirty="0">
                          <a:effectLst/>
                        </a:rPr>
                        <a:t>Государственная инспекция труда по ХМАО - Югре</a:t>
                      </a:r>
                      <a:endParaRPr lang="ru-RU" sz="1100" dirty="0">
                        <a:solidFill>
                          <a:srgbClr val="FFFF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400">
                          <a:effectLst/>
                        </a:rPr>
                        <a:t> </a:t>
                      </a:r>
                      <a:endParaRPr lang="ru-RU" sz="1100">
                        <a:effectLst/>
                      </a:endParaRPr>
                    </a:p>
                    <a:p>
                      <a:pPr algn="ctr">
                        <a:lnSpc>
                          <a:spcPct val="115000"/>
                        </a:lnSpc>
                        <a:spcAft>
                          <a:spcPts val="0"/>
                        </a:spcAft>
                      </a:pPr>
                      <a:r>
                        <a:rPr lang="ru-RU" sz="1400">
                          <a:effectLst/>
                        </a:rPr>
                        <a:t>8(3467)32-62-02 </a:t>
                      </a:r>
                      <a:endParaRPr lang="ru-RU" sz="1100">
                        <a:solidFill>
                          <a:srgbClr val="FFFF00"/>
                        </a:solidFill>
                        <a:effectLst/>
                        <a:latin typeface="Calibri"/>
                        <a:ea typeface="Calibri"/>
                        <a:cs typeface="Times New Roman"/>
                      </a:endParaRPr>
                    </a:p>
                  </a:txBody>
                  <a:tcPr marL="68580" marR="68580" marT="0" marB="0"/>
                </a:tc>
              </a:tr>
              <a:tr h="542178">
                <a:tc>
                  <a:txBody>
                    <a:bodyPr/>
                    <a:lstStyle/>
                    <a:p>
                      <a:pPr algn="ctr">
                        <a:lnSpc>
                          <a:spcPct val="115000"/>
                        </a:lnSpc>
                        <a:spcAft>
                          <a:spcPts val="0"/>
                        </a:spcAft>
                      </a:pPr>
                      <a:r>
                        <a:rPr lang="ru-RU" sz="1400" dirty="0">
                          <a:effectLst/>
                        </a:rPr>
                        <a:t>Управление по социальным вопросам администрации города Покачи</a:t>
                      </a:r>
                      <a:endParaRPr lang="ru-RU" sz="1100" dirty="0">
                        <a:solidFill>
                          <a:srgbClr val="FFFF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400">
                          <a:effectLst/>
                        </a:rPr>
                        <a:t>8(34669) 7-00-73</a:t>
                      </a:r>
                      <a:endParaRPr lang="ru-RU" sz="1100">
                        <a:solidFill>
                          <a:srgbClr val="FFFF00"/>
                        </a:solidFill>
                        <a:effectLst/>
                        <a:latin typeface="Calibri"/>
                        <a:ea typeface="Calibri"/>
                        <a:cs typeface="Times New Roman"/>
                      </a:endParaRPr>
                    </a:p>
                  </a:txBody>
                  <a:tcPr marL="68580" marR="68580" marT="0" marB="0"/>
                </a:tc>
              </a:tr>
              <a:tr h="1084356">
                <a:tc>
                  <a:txBody>
                    <a:bodyPr/>
                    <a:lstStyle/>
                    <a:p>
                      <a:pPr algn="ctr">
                        <a:lnSpc>
                          <a:spcPct val="115000"/>
                        </a:lnSpc>
                        <a:spcAft>
                          <a:spcPts val="0"/>
                        </a:spcAft>
                      </a:pPr>
                      <a:r>
                        <a:rPr lang="ru-RU" sz="1400" dirty="0">
                          <a:effectLst/>
                        </a:rPr>
                        <a:t>Отдел  по  организации  деятельности  территориальной  комиссии  по  делам несовершеннолетних  и защите  их прав  при  администрации  города  Покачи</a:t>
                      </a:r>
                      <a:endParaRPr lang="ru-RU" sz="1100" dirty="0">
                        <a:solidFill>
                          <a:srgbClr val="FFFF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400" dirty="0">
                          <a:effectLst/>
                        </a:rPr>
                        <a:t>8(34669) 7-03-83</a:t>
                      </a:r>
                      <a:endParaRPr lang="ru-RU" sz="1100" dirty="0">
                        <a:solidFill>
                          <a:srgbClr val="FFFF00"/>
                        </a:solidFill>
                        <a:effectLst/>
                        <a:latin typeface="Calibri"/>
                        <a:ea typeface="Calibri"/>
                        <a:cs typeface="Times New Roman"/>
                      </a:endParaRPr>
                    </a:p>
                  </a:txBody>
                  <a:tcPr marL="68580" marR="68580" marT="0" marB="0"/>
                </a:tc>
              </a:tr>
              <a:tr h="542178">
                <a:tc>
                  <a:txBody>
                    <a:bodyPr/>
                    <a:lstStyle/>
                    <a:p>
                      <a:pPr algn="ctr">
                        <a:lnSpc>
                          <a:spcPct val="115000"/>
                        </a:lnSpc>
                        <a:spcAft>
                          <a:spcPts val="0"/>
                        </a:spcAft>
                      </a:pPr>
                      <a:r>
                        <a:rPr lang="ru-RU" sz="1400">
                          <a:effectLst/>
                        </a:rPr>
                        <a:t>Отдел опеки и попечительства администрации города Покачи</a:t>
                      </a:r>
                      <a:endParaRPr lang="ru-RU" sz="1100">
                        <a:solidFill>
                          <a:srgbClr val="FFFF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400" dirty="0">
                          <a:effectLst/>
                        </a:rPr>
                        <a:t>8(34669)</a:t>
                      </a:r>
                      <a:r>
                        <a:rPr lang="ru-RU" sz="1000" dirty="0">
                          <a:effectLst/>
                        </a:rPr>
                        <a:t> </a:t>
                      </a:r>
                      <a:r>
                        <a:rPr lang="ru-RU" sz="1400" dirty="0">
                          <a:effectLst/>
                        </a:rPr>
                        <a:t>7-12-54, 7-23-01</a:t>
                      </a:r>
                      <a:endParaRPr lang="ru-RU" sz="1100" dirty="0">
                        <a:effectLst/>
                      </a:endParaRPr>
                    </a:p>
                    <a:p>
                      <a:pPr algn="ctr">
                        <a:lnSpc>
                          <a:spcPct val="115000"/>
                        </a:lnSpc>
                        <a:spcAft>
                          <a:spcPts val="0"/>
                        </a:spcAft>
                      </a:pPr>
                      <a:r>
                        <a:rPr lang="ru-RU" sz="1400" dirty="0">
                          <a:effectLst/>
                        </a:rPr>
                        <a:t>7-20-18</a:t>
                      </a:r>
                      <a:endParaRPr lang="ru-RU" sz="1100" dirty="0">
                        <a:solidFill>
                          <a:srgbClr val="FFFF00"/>
                        </a:solidFill>
                        <a:effectLst/>
                        <a:latin typeface="Calibri"/>
                        <a:ea typeface="Calibri"/>
                        <a:cs typeface="Times New Roman"/>
                      </a:endParaRPr>
                    </a:p>
                  </a:txBody>
                  <a:tcPr marL="68580" marR="68580" marT="0" marB="0"/>
                </a:tc>
              </a:tr>
              <a:tr h="813267">
                <a:tc>
                  <a:txBody>
                    <a:bodyPr/>
                    <a:lstStyle/>
                    <a:p>
                      <a:pPr algn="ctr">
                        <a:lnSpc>
                          <a:spcPct val="115000"/>
                        </a:lnSpc>
                        <a:spcAft>
                          <a:spcPts val="0"/>
                        </a:spcAft>
                      </a:pPr>
                      <a:r>
                        <a:rPr lang="ru-RU" sz="1400" dirty="0">
                          <a:effectLst/>
                        </a:rPr>
                        <a:t>Управление культуры  и молодежной политики администрации города Покачи</a:t>
                      </a:r>
                      <a:endParaRPr lang="ru-RU" sz="1100" dirty="0">
                        <a:solidFill>
                          <a:srgbClr val="FFFF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400" dirty="0">
                          <a:effectLst/>
                        </a:rPr>
                        <a:t>8(34669) 7-05-10, 7-03-48</a:t>
                      </a:r>
                      <a:endParaRPr lang="ru-RU" sz="1100" dirty="0">
                        <a:effectLst/>
                      </a:endParaRPr>
                    </a:p>
                    <a:p>
                      <a:pPr algn="ctr">
                        <a:lnSpc>
                          <a:spcPct val="115000"/>
                        </a:lnSpc>
                        <a:spcAft>
                          <a:spcPts val="0"/>
                        </a:spcAft>
                      </a:pPr>
                      <a:r>
                        <a:rPr lang="ru-RU" sz="1400" dirty="0">
                          <a:effectLst/>
                        </a:rPr>
                        <a:t>7-03-82, 7-42-17</a:t>
                      </a:r>
                      <a:endParaRPr lang="ru-RU" sz="1100" dirty="0">
                        <a:effectLst/>
                      </a:endParaRPr>
                    </a:p>
                    <a:p>
                      <a:pPr algn="ctr">
                        <a:lnSpc>
                          <a:spcPct val="115000"/>
                        </a:lnSpc>
                        <a:spcAft>
                          <a:spcPts val="0"/>
                        </a:spcAft>
                      </a:pPr>
                      <a:r>
                        <a:rPr lang="ru-RU" sz="1400" dirty="0">
                          <a:effectLst/>
                        </a:rPr>
                        <a:t> </a:t>
                      </a:r>
                      <a:endParaRPr lang="ru-RU" sz="1100" dirty="0">
                        <a:solidFill>
                          <a:srgbClr val="FFFF00"/>
                        </a:solidFill>
                        <a:effectLst/>
                        <a:latin typeface="Calibri"/>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1176176" y="34752"/>
            <a:ext cx="7512223"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362200" algn="l"/>
              </a:tabLst>
              <a:defRPr>
                <a:solidFill>
                  <a:schemeClr val="tx1"/>
                </a:solidFill>
                <a:latin typeface="Arial" pitchFamily="34" charset="0"/>
                <a:cs typeface="Arial" pitchFamily="34" charset="0"/>
              </a:defRPr>
            </a:lvl1pPr>
            <a:lvl2pPr fontAlgn="base">
              <a:spcBef>
                <a:spcPct val="0"/>
              </a:spcBef>
              <a:spcAft>
                <a:spcPct val="0"/>
              </a:spcAft>
              <a:tabLst>
                <a:tab pos="2362200" algn="l"/>
              </a:tabLst>
              <a:defRPr>
                <a:solidFill>
                  <a:schemeClr val="tx1"/>
                </a:solidFill>
                <a:latin typeface="Arial" pitchFamily="34" charset="0"/>
                <a:cs typeface="Arial" pitchFamily="34" charset="0"/>
              </a:defRPr>
            </a:lvl2pPr>
            <a:lvl3pPr fontAlgn="base">
              <a:spcBef>
                <a:spcPct val="0"/>
              </a:spcBef>
              <a:spcAft>
                <a:spcPct val="0"/>
              </a:spcAft>
              <a:tabLst>
                <a:tab pos="2362200" algn="l"/>
              </a:tabLst>
              <a:defRPr>
                <a:solidFill>
                  <a:schemeClr val="tx1"/>
                </a:solidFill>
                <a:latin typeface="Arial" pitchFamily="34" charset="0"/>
                <a:cs typeface="Arial" pitchFamily="34" charset="0"/>
              </a:defRPr>
            </a:lvl3pPr>
            <a:lvl4pPr fontAlgn="base">
              <a:spcBef>
                <a:spcPct val="0"/>
              </a:spcBef>
              <a:spcAft>
                <a:spcPct val="0"/>
              </a:spcAft>
              <a:tabLst>
                <a:tab pos="2362200" algn="l"/>
              </a:tabLst>
              <a:defRPr>
                <a:solidFill>
                  <a:schemeClr val="tx1"/>
                </a:solidFill>
                <a:latin typeface="Arial" pitchFamily="34" charset="0"/>
                <a:cs typeface="Arial" pitchFamily="34" charset="0"/>
              </a:defRPr>
            </a:lvl4pPr>
            <a:lvl5pPr fontAlgn="base">
              <a:spcBef>
                <a:spcPct val="0"/>
              </a:spcBef>
              <a:spcAft>
                <a:spcPct val="0"/>
              </a:spcAft>
              <a:tabLst>
                <a:tab pos="2362200" algn="l"/>
              </a:tabLst>
              <a:defRPr>
                <a:solidFill>
                  <a:schemeClr val="tx1"/>
                </a:solidFill>
                <a:latin typeface="Arial" pitchFamily="34" charset="0"/>
                <a:cs typeface="Arial" pitchFamily="34" charset="0"/>
              </a:defRPr>
            </a:lvl5pPr>
            <a:lvl6pPr fontAlgn="base">
              <a:spcBef>
                <a:spcPct val="0"/>
              </a:spcBef>
              <a:spcAft>
                <a:spcPct val="0"/>
              </a:spcAft>
              <a:tabLst>
                <a:tab pos="2362200" algn="l"/>
              </a:tabLst>
              <a:defRPr>
                <a:solidFill>
                  <a:schemeClr val="tx1"/>
                </a:solidFill>
                <a:latin typeface="Arial" pitchFamily="34" charset="0"/>
                <a:cs typeface="Arial" pitchFamily="34" charset="0"/>
              </a:defRPr>
            </a:lvl6pPr>
            <a:lvl7pPr fontAlgn="base">
              <a:spcBef>
                <a:spcPct val="0"/>
              </a:spcBef>
              <a:spcAft>
                <a:spcPct val="0"/>
              </a:spcAft>
              <a:tabLst>
                <a:tab pos="2362200" algn="l"/>
              </a:tabLst>
              <a:defRPr>
                <a:solidFill>
                  <a:schemeClr val="tx1"/>
                </a:solidFill>
                <a:latin typeface="Arial" pitchFamily="34" charset="0"/>
                <a:cs typeface="Arial" pitchFamily="34" charset="0"/>
              </a:defRPr>
            </a:lvl7pPr>
            <a:lvl8pPr fontAlgn="base">
              <a:spcBef>
                <a:spcPct val="0"/>
              </a:spcBef>
              <a:spcAft>
                <a:spcPct val="0"/>
              </a:spcAft>
              <a:tabLst>
                <a:tab pos="2362200" algn="l"/>
              </a:tabLst>
              <a:defRPr>
                <a:solidFill>
                  <a:schemeClr val="tx1"/>
                </a:solidFill>
                <a:latin typeface="Arial" pitchFamily="34" charset="0"/>
                <a:cs typeface="Arial" pitchFamily="34" charset="0"/>
              </a:defRPr>
            </a:lvl8pPr>
            <a:lvl9pPr fontAlgn="base">
              <a:spcBef>
                <a:spcPct val="0"/>
              </a:spcBef>
              <a:spcAft>
                <a:spcPct val="0"/>
              </a:spcAft>
              <a:tabLst>
                <a:tab pos="2362200"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2362200" algn="l"/>
              </a:tabLst>
            </a:pPr>
            <a:r>
              <a:rPr kumimoji="0" lang="ru-RU" altLang="ru-RU"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Если у Вас есть вопросы по трудоустройству, </a:t>
            </a:r>
            <a:endParaRPr kumimoji="0" lang="ru-RU" altLang="ru-RU" sz="2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362200" algn="l"/>
              </a:tabLst>
            </a:pPr>
            <a:r>
              <a:rPr kumimoji="0" lang="ru-RU" altLang="ru-RU"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Вы можете обратиться:</a:t>
            </a:r>
            <a:endParaRPr kumimoji="0" lang="ru-RU" altLang="ru-RU"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362200" algn="l"/>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083418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178</TotalTime>
  <Words>1019</Words>
  <Application>Microsoft Office PowerPoint</Application>
  <PresentationFormat>Экран (4:3)</PresentationFormat>
  <Paragraphs>192</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Исполнительная</vt:lpstr>
      <vt:lpstr>Организация трудоустройства несовершеннолетних граждан</vt:lpstr>
      <vt:lpstr>Презентация PowerPoint</vt:lpstr>
      <vt:lpstr>Особенности регулирования трудовых отношений с работниками моложе 18 лет</vt:lpstr>
      <vt:lpstr>Охрана труда работников в возрасте до 18 лет</vt:lpstr>
      <vt:lpstr>Нормы поднятия и переноски тяжестей вручную для лиц моложе 18 лет</vt:lpstr>
      <vt:lpstr>Режим труда</vt:lpstr>
      <vt:lpstr>Режим отдыха работников в возрасте до 18 лет</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трудоустройства несовершеннолетних граждан</dc:title>
  <dc:creator>Дмитриев Анатолий Викторович</dc:creator>
  <cp:lastModifiedBy>Дмитриев Анатолий Викторович</cp:lastModifiedBy>
  <cp:revision>21</cp:revision>
  <dcterms:created xsi:type="dcterms:W3CDTF">2016-02-09T11:32:46Z</dcterms:created>
  <dcterms:modified xsi:type="dcterms:W3CDTF">2016-03-02T04:12:53Z</dcterms:modified>
</cp:coreProperties>
</file>